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4" r:id="rId8"/>
    <p:sldId id="265" r:id="rId9"/>
    <p:sldId id="274" r:id="rId10"/>
    <p:sldId id="275" r:id="rId11"/>
    <p:sldId id="276" r:id="rId12"/>
    <p:sldId id="277" r:id="rId13"/>
    <p:sldId id="280" r:id="rId14"/>
    <p:sldId id="279" r:id="rId15"/>
    <p:sldId id="281" r:id="rId16"/>
    <p:sldId id="282" r:id="rId17"/>
    <p:sldId id="259" r:id="rId18"/>
    <p:sldId id="266" r:id="rId19"/>
    <p:sldId id="267" r:id="rId20"/>
    <p:sldId id="268" r:id="rId21"/>
    <p:sldId id="269" r:id="rId22"/>
    <p:sldId id="270" r:id="rId23"/>
    <p:sldId id="271" r:id="rId24"/>
    <p:sldId id="272" r:id="rId25"/>
    <p:sldId id="273" r:id="rId26"/>
  </p:sldIdLst>
  <p:sldSz cx="12192000" cy="6858000"/>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E8D8"/>
    <a:srgbClr val="FF6600"/>
    <a:srgbClr val="76D6FF"/>
    <a:srgbClr val="FF40FF"/>
    <a:srgbClr val="6FF7F7"/>
    <a:srgbClr val="66FFFF"/>
    <a:srgbClr val="F6FEFE"/>
    <a:srgbClr val="02E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43" autoAdjust="0"/>
    <p:restoredTop sz="94660"/>
  </p:normalViewPr>
  <p:slideViewPr>
    <p:cSldViewPr snapToGrid="0">
      <p:cViewPr varScale="1">
        <p:scale>
          <a:sx n="68" d="100"/>
          <a:sy n="68" d="100"/>
        </p:scale>
        <p:origin x="3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9C24C8E-E6E5-4C61-BA49-5335E8984934}" type="datetimeFigureOut">
              <a:rPr lang="en-GB" smtClean="0"/>
              <a:t>05/03/2024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F5D598-6E8E-43DF-BC23-B10571F121FA}" type="slidenum">
              <a:rPr lang="en-GB" smtClean="0"/>
              <a:t>‹#›</a:t>
            </a:fld>
            <a:endParaRPr lang="en-GB" dirty="0"/>
          </a:p>
        </p:txBody>
      </p:sp>
    </p:spTree>
    <p:extLst>
      <p:ext uri="{BB962C8B-B14F-4D97-AF65-F5344CB8AC3E}">
        <p14:creationId xmlns:p14="http://schemas.microsoft.com/office/powerpoint/2010/main" val="4140780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9C24C8E-E6E5-4C61-BA49-5335E8984934}" type="datetimeFigureOut">
              <a:rPr lang="en-GB" smtClean="0"/>
              <a:t>05/03/2024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F5D598-6E8E-43DF-BC23-B10571F121FA}" type="slidenum">
              <a:rPr lang="en-GB" smtClean="0"/>
              <a:t>‹#›</a:t>
            </a:fld>
            <a:endParaRPr lang="en-GB" dirty="0"/>
          </a:p>
        </p:txBody>
      </p:sp>
    </p:spTree>
    <p:extLst>
      <p:ext uri="{BB962C8B-B14F-4D97-AF65-F5344CB8AC3E}">
        <p14:creationId xmlns:p14="http://schemas.microsoft.com/office/powerpoint/2010/main" val="109347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9C24C8E-E6E5-4C61-BA49-5335E8984934}" type="datetimeFigureOut">
              <a:rPr lang="en-GB" smtClean="0"/>
              <a:t>05/03/2024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F5D598-6E8E-43DF-BC23-B10571F121FA}" type="slidenum">
              <a:rPr lang="en-GB" smtClean="0"/>
              <a:t>‹#›</a:t>
            </a:fld>
            <a:endParaRPr lang="en-GB" dirty="0"/>
          </a:p>
        </p:txBody>
      </p:sp>
    </p:spTree>
    <p:extLst>
      <p:ext uri="{BB962C8B-B14F-4D97-AF65-F5344CB8AC3E}">
        <p14:creationId xmlns:p14="http://schemas.microsoft.com/office/powerpoint/2010/main" val="752386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9C24C8E-E6E5-4C61-BA49-5335E8984934}" type="datetimeFigureOut">
              <a:rPr lang="en-GB" smtClean="0"/>
              <a:t>05/03/2024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F5D598-6E8E-43DF-BC23-B10571F121FA}" type="slidenum">
              <a:rPr lang="en-GB" smtClean="0"/>
              <a:t>‹#›</a:t>
            </a:fld>
            <a:endParaRPr lang="en-GB" dirty="0"/>
          </a:p>
        </p:txBody>
      </p:sp>
    </p:spTree>
    <p:extLst>
      <p:ext uri="{BB962C8B-B14F-4D97-AF65-F5344CB8AC3E}">
        <p14:creationId xmlns:p14="http://schemas.microsoft.com/office/powerpoint/2010/main" val="368487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C24C8E-E6E5-4C61-BA49-5335E8984934}" type="datetimeFigureOut">
              <a:rPr lang="en-GB" smtClean="0"/>
              <a:t>05/03/2024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F5D598-6E8E-43DF-BC23-B10571F121FA}" type="slidenum">
              <a:rPr lang="en-GB" smtClean="0"/>
              <a:t>‹#›</a:t>
            </a:fld>
            <a:endParaRPr lang="en-GB" dirty="0"/>
          </a:p>
        </p:txBody>
      </p:sp>
    </p:spTree>
    <p:extLst>
      <p:ext uri="{BB962C8B-B14F-4D97-AF65-F5344CB8AC3E}">
        <p14:creationId xmlns:p14="http://schemas.microsoft.com/office/powerpoint/2010/main" val="406797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9C24C8E-E6E5-4C61-BA49-5335E8984934}" type="datetimeFigureOut">
              <a:rPr lang="en-GB" smtClean="0"/>
              <a:t>05/03/2024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5F5D598-6E8E-43DF-BC23-B10571F121FA}" type="slidenum">
              <a:rPr lang="en-GB" smtClean="0"/>
              <a:t>‹#›</a:t>
            </a:fld>
            <a:endParaRPr lang="en-GB" dirty="0"/>
          </a:p>
        </p:txBody>
      </p:sp>
    </p:spTree>
    <p:extLst>
      <p:ext uri="{BB962C8B-B14F-4D97-AF65-F5344CB8AC3E}">
        <p14:creationId xmlns:p14="http://schemas.microsoft.com/office/powerpoint/2010/main" val="155631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9C24C8E-E6E5-4C61-BA49-5335E8984934}" type="datetimeFigureOut">
              <a:rPr lang="en-GB" smtClean="0"/>
              <a:t>05/03/2024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5F5D598-6E8E-43DF-BC23-B10571F121FA}" type="slidenum">
              <a:rPr lang="en-GB" smtClean="0"/>
              <a:t>‹#›</a:t>
            </a:fld>
            <a:endParaRPr lang="en-GB" dirty="0"/>
          </a:p>
        </p:txBody>
      </p:sp>
    </p:spTree>
    <p:extLst>
      <p:ext uri="{BB962C8B-B14F-4D97-AF65-F5344CB8AC3E}">
        <p14:creationId xmlns:p14="http://schemas.microsoft.com/office/powerpoint/2010/main" val="4449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9C24C8E-E6E5-4C61-BA49-5335E8984934}" type="datetimeFigureOut">
              <a:rPr lang="en-GB" smtClean="0"/>
              <a:t>05/03/2024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5F5D598-6E8E-43DF-BC23-B10571F121FA}" type="slidenum">
              <a:rPr lang="en-GB" smtClean="0"/>
              <a:t>‹#›</a:t>
            </a:fld>
            <a:endParaRPr lang="en-GB" dirty="0"/>
          </a:p>
        </p:txBody>
      </p:sp>
    </p:spTree>
    <p:extLst>
      <p:ext uri="{BB962C8B-B14F-4D97-AF65-F5344CB8AC3E}">
        <p14:creationId xmlns:p14="http://schemas.microsoft.com/office/powerpoint/2010/main" val="182197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24C8E-E6E5-4C61-BA49-5335E8984934}" type="datetimeFigureOut">
              <a:rPr lang="en-GB" smtClean="0"/>
              <a:t>05/03/2024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5F5D598-6E8E-43DF-BC23-B10571F121FA}" type="slidenum">
              <a:rPr lang="en-GB" smtClean="0"/>
              <a:t>‹#›</a:t>
            </a:fld>
            <a:endParaRPr lang="en-GB" dirty="0"/>
          </a:p>
        </p:txBody>
      </p:sp>
    </p:spTree>
    <p:extLst>
      <p:ext uri="{BB962C8B-B14F-4D97-AF65-F5344CB8AC3E}">
        <p14:creationId xmlns:p14="http://schemas.microsoft.com/office/powerpoint/2010/main" val="211841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C24C8E-E6E5-4C61-BA49-5335E8984934}" type="datetimeFigureOut">
              <a:rPr lang="en-GB" smtClean="0"/>
              <a:t>05/03/2024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5F5D598-6E8E-43DF-BC23-B10571F121FA}" type="slidenum">
              <a:rPr lang="en-GB" smtClean="0"/>
              <a:t>‹#›</a:t>
            </a:fld>
            <a:endParaRPr lang="en-GB" dirty="0"/>
          </a:p>
        </p:txBody>
      </p:sp>
    </p:spTree>
    <p:extLst>
      <p:ext uri="{BB962C8B-B14F-4D97-AF65-F5344CB8AC3E}">
        <p14:creationId xmlns:p14="http://schemas.microsoft.com/office/powerpoint/2010/main" val="686110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C24C8E-E6E5-4C61-BA49-5335E8984934}" type="datetimeFigureOut">
              <a:rPr lang="en-GB" smtClean="0"/>
              <a:t>05/03/2024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5F5D598-6E8E-43DF-BC23-B10571F121FA}" type="slidenum">
              <a:rPr lang="en-GB" smtClean="0"/>
              <a:t>‹#›</a:t>
            </a:fld>
            <a:endParaRPr lang="en-GB" dirty="0"/>
          </a:p>
        </p:txBody>
      </p:sp>
    </p:spTree>
    <p:extLst>
      <p:ext uri="{BB962C8B-B14F-4D97-AF65-F5344CB8AC3E}">
        <p14:creationId xmlns:p14="http://schemas.microsoft.com/office/powerpoint/2010/main" val="389455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76D6FF"/>
            </a:gs>
            <a:gs pos="21000">
              <a:schemeClr val="bg1"/>
            </a:gs>
            <a:gs pos="34000">
              <a:srgbClr val="F6FEFE"/>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24C8E-E6E5-4C61-BA49-5335E8984934}" type="datetimeFigureOut">
              <a:rPr lang="en-GB" smtClean="0"/>
              <a:t>05/03/2024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F5D598-6E8E-43DF-BC23-B10571F121FA}" type="slidenum">
              <a:rPr lang="en-GB" smtClean="0"/>
              <a:t>‹#›</a:t>
            </a:fld>
            <a:endParaRPr lang="en-GB" dirty="0"/>
          </a:p>
        </p:txBody>
      </p:sp>
    </p:spTree>
    <p:extLst>
      <p:ext uri="{BB962C8B-B14F-4D97-AF65-F5344CB8AC3E}">
        <p14:creationId xmlns:p14="http://schemas.microsoft.com/office/powerpoint/2010/main" val="3082466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jpeg"/><Relationship Id="rId5" Type="http://schemas.microsoft.com/office/2007/relationships/hdphoto" Target="../media/hdphoto1.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microsoft.com/office/2007/relationships/hdphoto" Target="../media/hdphoto2.wdp"/><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microsoft.com/office/2007/relationships/hdphoto" Target="../media/hdphoto4.wdp"/><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4.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10" Type="http://schemas.microsoft.com/office/2007/relationships/hdphoto" Target="../media/hdphoto7.wdp"/><Relationship Id="rId4" Type="http://schemas.openxmlformats.org/officeDocument/2006/relationships/image" Target="../media/image74.jpeg"/><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37214"/>
            <a:ext cx="12192000" cy="6895214"/>
          </a:xfrm>
          <a:prstGeom prst="rect">
            <a:avLst/>
          </a:prstGeom>
        </p:spPr>
      </p:pic>
    </p:spTree>
    <p:extLst>
      <p:ext uri="{BB962C8B-B14F-4D97-AF65-F5344CB8AC3E}">
        <p14:creationId xmlns:p14="http://schemas.microsoft.com/office/powerpoint/2010/main" val="1565750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F43489-ED5E-EE3B-2F4E-425E70680167}"/>
              </a:ext>
            </a:extLst>
          </p:cNvPr>
          <p:cNvSpPr txBox="1">
            <a:spLocks/>
          </p:cNvSpPr>
          <p:nvPr/>
        </p:nvSpPr>
        <p:spPr>
          <a:xfrm>
            <a:off x="694113" y="19887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00B050"/>
                </a:solidFill>
                <a:latin typeface="Comic Sans MS" panose="030F0902030302020204" pitchFamily="66" charset="0"/>
              </a:rPr>
              <a:t>ENGLISH</a:t>
            </a:r>
          </a:p>
        </p:txBody>
      </p:sp>
      <p:sp>
        <p:nvSpPr>
          <p:cNvPr id="5" name="TextBox 4"/>
          <p:cNvSpPr txBox="1"/>
          <p:nvPr/>
        </p:nvSpPr>
        <p:spPr>
          <a:xfrm>
            <a:off x="694113" y="1834342"/>
            <a:ext cx="10938163" cy="2308324"/>
          </a:xfrm>
          <a:prstGeom prst="rect">
            <a:avLst/>
          </a:prstGeom>
          <a:noFill/>
        </p:spPr>
        <p:txBody>
          <a:bodyPr wrap="square" rtlCol="0">
            <a:spAutoFit/>
          </a:bodyPr>
          <a:lstStyle/>
          <a:p>
            <a:pPr marL="285750" indent="-285750" algn="ctr" fontAlgn="base">
              <a:buFont typeface="Arial" panose="020B0604020202020204" pitchFamily="34" charset="0"/>
              <a:buChar char="•"/>
            </a:pPr>
            <a:r>
              <a:rPr lang="en-US" sz="1600" dirty="0">
                <a:latin typeface="Comic Sans MS" panose="030F0702030302020204" pitchFamily="66" charset="0"/>
              </a:rPr>
              <a:t>Languages connect us with people, places and communities.  By teaching English as our first language and giving opportunities for children to speak Welsh as a second language, we believe that we are equipping our children to be learners and citizens of a bilingual Wales. </a:t>
            </a:r>
          </a:p>
          <a:p>
            <a:pPr algn="ctr" fontAlgn="base"/>
            <a:r>
              <a:rPr lang="en-US" sz="1600" dirty="0">
                <a:latin typeface="Comic Sans MS" panose="030F0702030302020204" pitchFamily="66" charset="0"/>
              </a:rPr>
              <a:t> </a:t>
            </a:r>
          </a:p>
          <a:p>
            <a:pPr marL="285750" indent="-285750" algn="ctr" fontAlgn="base">
              <a:buFont typeface="Arial" panose="020B0604020202020204" pitchFamily="34" charset="0"/>
              <a:buChar char="•"/>
            </a:pPr>
            <a:r>
              <a:rPr lang="en-US" sz="1600" dirty="0">
                <a:latin typeface="Comic Sans MS" panose="030F0702030302020204" pitchFamily="66" charset="0"/>
              </a:rPr>
              <a:t>Meaningful language learning experiences go hand in hand with learning about our own cultural identity as well as the cultural identities of others. Engagement with this Area can therefore foster in learners,  pride in their sense of identity and belonging to Wales as well as the wider world.</a:t>
            </a:r>
            <a:br>
              <a:rPr lang="en-US" sz="1600" dirty="0">
                <a:latin typeface="Comic Sans MS" panose="030F0702030302020204" pitchFamily="66" charset="0"/>
              </a:rPr>
            </a:br>
            <a:endParaRPr lang="en-US" sz="1600" dirty="0">
              <a:latin typeface="Comic Sans MS" panose="030F0702030302020204" pitchFamily="66" charset="0"/>
            </a:endParaRPr>
          </a:p>
          <a:p>
            <a:pPr marL="285750" indent="-285750" algn="ctr" fontAlgn="base">
              <a:buFont typeface="Arial" panose="020B0604020202020204" pitchFamily="34" charset="0"/>
              <a:buChar char="•"/>
            </a:pPr>
            <a:r>
              <a:rPr lang="en-US" sz="1600" dirty="0">
                <a:latin typeface="Comic Sans MS" panose="030F0702030302020204" pitchFamily="66" charset="0"/>
              </a:rPr>
              <a:t>English and Welsh is taught from the age of 3.</a:t>
            </a:r>
          </a:p>
        </p:txBody>
      </p:sp>
    </p:spTree>
    <p:extLst>
      <p:ext uri="{BB962C8B-B14F-4D97-AF65-F5344CB8AC3E}">
        <p14:creationId xmlns:p14="http://schemas.microsoft.com/office/powerpoint/2010/main" val="4263718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F43489-ED5E-EE3B-2F4E-425E70680167}"/>
              </a:ext>
            </a:extLst>
          </p:cNvPr>
          <p:cNvSpPr txBox="1">
            <a:spLocks/>
          </p:cNvSpPr>
          <p:nvPr/>
        </p:nvSpPr>
        <p:spPr>
          <a:xfrm>
            <a:off x="694113" y="19887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00B050"/>
                </a:solidFill>
                <a:latin typeface="Comic Sans MS" panose="030F0902030302020204" pitchFamily="66" charset="0"/>
              </a:rPr>
              <a:t>WELSH</a:t>
            </a:r>
          </a:p>
        </p:txBody>
      </p:sp>
      <p:sp>
        <p:nvSpPr>
          <p:cNvPr id="5" name="TextBox 4"/>
          <p:cNvSpPr txBox="1"/>
          <p:nvPr/>
        </p:nvSpPr>
        <p:spPr>
          <a:xfrm>
            <a:off x="694113" y="1834342"/>
            <a:ext cx="10733116" cy="2308324"/>
          </a:xfrm>
          <a:prstGeom prst="rect">
            <a:avLst/>
          </a:prstGeom>
          <a:noFill/>
        </p:spPr>
        <p:txBody>
          <a:bodyPr wrap="square" rtlCol="0">
            <a:spAutoFit/>
          </a:bodyPr>
          <a:lstStyle/>
          <a:p>
            <a:pPr marL="285750" indent="-285750" algn="ctr" fontAlgn="base">
              <a:buFont typeface="Arial" panose="020B0604020202020204" pitchFamily="34" charset="0"/>
              <a:buChar char="•"/>
            </a:pPr>
            <a:r>
              <a:rPr lang="en-US" sz="1600" dirty="0">
                <a:latin typeface="Comic Sans MS" panose="030F0702030302020204" pitchFamily="66" charset="0"/>
              </a:rPr>
              <a:t>Languages connect us with people, places and communities.  By teaching English as our first language and giving opportunities for children to speak Welsh as a second language, we believe that we are equipping our children to be learners and citizens of a bilingual Wales. </a:t>
            </a:r>
          </a:p>
          <a:p>
            <a:pPr algn="ctr" fontAlgn="base"/>
            <a:r>
              <a:rPr lang="en-US" sz="1600" dirty="0">
                <a:latin typeface="Comic Sans MS" panose="030F0702030302020204" pitchFamily="66" charset="0"/>
              </a:rPr>
              <a:t> </a:t>
            </a:r>
          </a:p>
          <a:p>
            <a:pPr marL="285750" indent="-285750" algn="ctr" fontAlgn="base">
              <a:buFont typeface="Arial" panose="020B0604020202020204" pitchFamily="34" charset="0"/>
              <a:buChar char="•"/>
            </a:pPr>
            <a:r>
              <a:rPr lang="en-US" sz="1600" dirty="0">
                <a:latin typeface="Comic Sans MS" panose="030F0702030302020204" pitchFamily="66" charset="0"/>
              </a:rPr>
              <a:t>Meaningful language learning experiences go hand in hand with learning about our own cultural identity as well as the cultural identities of others. Engagement with this Area can therefore foster in learners,  pride in their sense of identity and belonging to Wales as well as the wider world.</a:t>
            </a:r>
            <a:br>
              <a:rPr lang="en-US" sz="1600" dirty="0">
                <a:latin typeface="Comic Sans MS" panose="030F0702030302020204" pitchFamily="66" charset="0"/>
              </a:rPr>
            </a:br>
            <a:endParaRPr lang="en-US" sz="1600" dirty="0">
              <a:latin typeface="Comic Sans MS" panose="030F0702030302020204" pitchFamily="66" charset="0"/>
            </a:endParaRPr>
          </a:p>
          <a:p>
            <a:pPr marL="285750" indent="-285750" algn="ctr" fontAlgn="base">
              <a:buFont typeface="Arial" panose="020B0604020202020204" pitchFamily="34" charset="0"/>
              <a:buChar char="•"/>
            </a:pPr>
            <a:r>
              <a:rPr lang="en-US" sz="1600" dirty="0">
                <a:latin typeface="Comic Sans MS" panose="030F0702030302020204" pitchFamily="66" charset="0"/>
              </a:rPr>
              <a:t>English and Welsh is taught from the age of 3.</a:t>
            </a:r>
          </a:p>
        </p:txBody>
      </p:sp>
    </p:spTree>
    <p:extLst>
      <p:ext uri="{BB962C8B-B14F-4D97-AF65-F5344CB8AC3E}">
        <p14:creationId xmlns:p14="http://schemas.microsoft.com/office/powerpoint/2010/main" val="3811077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920" y="409459"/>
            <a:ext cx="10515600" cy="1325563"/>
          </a:xfrm>
        </p:spPr>
        <p:txBody>
          <a:bodyPr/>
          <a:lstStyle/>
          <a:p>
            <a:r>
              <a:rPr lang="en-GB" sz="3200" b="1" dirty="0">
                <a:latin typeface="Comic Sans MS" panose="030F0702030302020204" pitchFamily="66" charset="0"/>
              </a:rPr>
              <a:t>Designing our Curriculum</a:t>
            </a:r>
            <a:br>
              <a:rPr lang="en-GB" b="1" dirty="0">
                <a:latin typeface="Comic Sans MS" panose="030F0702030302020204" pitchFamily="66" charset="0"/>
              </a:rPr>
            </a:br>
            <a:endParaRPr lang="en-GB" dirty="0"/>
          </a:p>
        </p:txBody>
      </p:sp>
      <p:sp>
        <p:nvSpPr>
          <p:cNvPr id="3" name="Content Placeholder 2"/>
          <p:cNvSpPr>
            <a:spLocks noGrp="1"/>
          </p:cNvSpPr>
          <p:nvPr>
            <p:ph idx="1"/>
          </p:nvPr>
        </p:nvSpPr>
        <p:spPr>
          <a:xfrm>
            <a:off x="504306" y="1337944"/>
            <a:ext cx="11276214" cy="4902143"/>
          </a:xfrm>
        </p:spPr>
        <p:txBody>
          <a:bodyPr>
            <a:normAutofit lnSpcReduction="10000"/>
          </a:bodyPr>
          <a:lstStyle/>
          <a:p>
            <a:pPr marL="0" indent="0">
              <a:buNone/>
            </a:pPr>
            <a:r>
              <a:rPr lang="en-GB" sz="1200" dirty="0">
                <a:latin typeface="Comic Sans MS" panose="030F0702030302020204" pitchFamily="66" charset="0"/>
              </a:rPr>
              <a:t>Step 1 	</a:t>
            </a:r>
            <a:r>
              <a:rPr lang="en-GB" sz="1200" u="sng" dirty="0">
                <a:latin typeface="Comic Sans MS" panose="030F0702030302020204" pitchFamily="66" charset="0"/>
              </a:rPr>
              <a:t>Vision &amp; Purpose                                                                                                                                                                                                </a:t>
            </a:r>
            <a:r>
              <a:rPr lang="en-GB" sz="1200" dirty="0">
                <a:latin typeface="Comic Sans MS" panose="030F0702030302020204" pitchFamily="66" charset="0"/>
              </a:rPr>
              <a:t>	We began by considering our core values, the needs of our pupils, context and school, and pedagogical approach. This supported our vision for   	the new curriculum at Gwenfro. </a:t>
            </a:r>
          </a:p>
          <a:p>
            <a:pPr marL="0" indent="0">
              <a:buNone/>
            </a:pPr>
            <a:endParaRPr lang="en-GB" sz="1200" dirty="0">
              <a:latin typeface="Comic Sans MS" panose="030F0702030302020204" pitchFamily="66" charset="0"/>
            </a:endParaRPr>
          </a:p>
          <a:p>
            <a:pPr marL="0" indent="0">
              <a:buNone/>
            </a:pPr>
            <a:r>
              <a:rPr lang="en-GB" sz="1200" dirty="0">
                <a:latin typeface="Comic Sans MS" panose="030F0702030302020204" pitchFamily="66" charset="0"/>
              </a:rPr>
              <a:t>Step 2	 </a:t>
            </a:r>
            <a:r>
              <a:rPr lang="en-GB" sz="1200" u="sng" dirty="0">
                <a:latin typeface="Comic Sans MS" panose="030F0702030302020204" pitchFamily="66" charset="0"/>
              </a:rPr>
              <a:t>Provision and Enhancement                                                                                                                                                                         </a:t>
            </a:r>
            <a:r>
              <a:rPr lang="en-GB" sz="1200" dirty="0">
                <a:latin typeface="Comic Sans MS" panose="030F0702030302020204" pitchFamily="66" charset="0"/>
              </a:rPr>
              <a:t>	Through continued professional development of staff, expectations with regard to quality teaching and learning have been established.</a:t>
            </a:r>
          </a:p>
          <a:p>
            <a:pPr marL="0" indent="0">
              <a:buNone/>
            </a:pPr>
            <a:endParaRPr lang="en-GB" sz="1200" dirty="0">
              <a:latin typeface="Comic Sans MS" panose="030F0702030302020204" pitchFamily="66" charset="0"/>
            </a:endParaRPr>
          </a:p>
          <a:p>
            <a:pPr marL="0" indent="0">
              <a:buNone/>
            </a:pPr>
            <a:r>
              <a:rPr lang="en-GB" sz="1200" dirty="0">
                <a:latin typeface="Comic Sans MS" panose="030F0702030302020204" pitchFamily="66" charset="0"/>
              </a:rPr>
              <a:t>Step 3	 </a:t>
            </a:r>
            <a:r>
              <a:rPr lang="en-GB" sz="1200" u="sng" dirty="0">
                <a:latin typeface="Comic Sans MS" panose="030F0702030302020204" pitchFamily="66" charset="0"/>
              </a:rPr>
              <a:t>Curriculum Content                                                                                                                                                                                           </a:t>
            </a:r>
            <a:r>
              <a:rPr lang="en-GB" sz="1200" dirty="0">
                <a:latin typeface="Comic Sans MS" panose="030F0702030302020204" pitchFamily="66" charset="0"/>
              </a:rPr>
              <a:t>	We have unpacked the What Matter’s Statements and taken the voice of all stakeholders to begin to design our curriculum content. We focus 	on skills, knowledge and experience to determine breadth and balance in what we learn about. </a:t>
            </a:r>
          </a:p>
          <a:p>
            <a:pPr marL="0" indent="0">
              <a:buNone/>
            </a:pPr>
            <a:endParaRPr lang="en-GB" sz="1200" dirty="0">
              <a:latin typeface="Comic Sans MS" panose="030F0702030302020204" pitchFamily="66" charset="0"/>
            </a:endParaRPr>
          </a:p>
          <a:p>
            <a:pPr marL="0" indent="0">
              <a:buNone/>
            </a:pPr>
            <a:r>
              <a:rPr lang="en-GB" sz="1200" dirty="0">
                <a:latin typeface="Comic Sans MS" panose="030F0702030302020204" pitchFamily="66" charset="0"/>
              </a:rPr>
              <a:t>Step 4	 </a:t>
            </a:r>
            <a:r>
              <a:rPr lang="en-GB" sz="1200" u="sng" dirty="0">
                <a:latin typeface="Comic Sans MS" panose="030F0702030302020204" pitchFamily="66" charset="0"/>
              </a:rPr>
              <a:t>Planning</a:t>
            </a:r>
            <a:r>
              <a:rPr lang="en-GB" sz="1200" dirty="0">
                <a:latin typeface="Comic Sans MS" panose="030F0702030302020204" pitchFamily="66" charset="0"/>
              </a:rPr>
              <a:t>                                                                                                                                                                                                            		We plan holistically to realise the 4 purposes. We plan a range of learning opportunities to </a:t>
            </a:r>
            <a:r>
              <a:rPr lang="en-GB" sz="1200" dirty="0" err="1">
                <a:latin typeface="Comic Sans MS" panose="030F0702030302020204" pitchFamily="66" charset="0"/>
              </a:rPr>
              <a:t>deveop</a:t>
            </a:r>
            <a:r>
              <a:rPr lang="en-GB" sz="1200" dirty="0">
                <a:latin typeface="Comic Sans MS" panose="030F0702030302020204" pitchFamily="66" charset="0"/>
              </a:rPr>
              <a:t> pupils’ skills, and knowledge to enrich their 	learning journey. </a:t>
            </a:r>
          </a:p>
          <a:p>
            <a:pPr marL="0" indent="0">
              <a:buNone/>
            </a:pPr>
            <a:endParaRPr lang="en-GB" sz="1200" dirty="0">
              <a:latin typeface="Comic Sans MS" panose="030F0702030302020204" pitchFamily="66" charset="0"/>
            </a:endParaRPr>
          </a:p>
          <a:p>
            <a:pPr marL="0" indent="0">
              <a:buNone/>
            </a:pPr>
            <a:r>
              <a:rPr lang="en-GB" sz="1200" dirty="0">
                <a:latin typeface="Comic Sans MS" panose="030F0702030302020204" pitchFamily="66" charset="0"/>
              </a:rPr>
              <a:t>Step 5	 </a:t>
            </a:r>
            <a:r>
              <a:rPr lang="en-GB" sz="1200" u="sng" dirty="0">
                <a:latin typeface="Comic Sans MS" panose="030F0702030302020204" pitchFamily="66" charset="0"/>
              </a:rPr>
              <a:t>Progression &amp; Assessment                                                                                                                                                                               </a:t>
            </a:r>
            <a:r>
              <a:rPr lang="en-GB" sz="1200" dirty="0">
                <a:latin typeface="Comic Sans MS" panose="030F0702030302020204" pitchFamily="66" charset="0"/>
              </a:rPr>
              <a:t>	We use a range of assessment strategies to monitor and track the progression of our pupils. We have a clear vision for how this will be 	developed to ensure that pupil progress through Curriculum for Wales Progression Steps is tracked. </a:t>
            </a:r>
          </a:p>
          <a:p>
            <a:pPr marL="0" indent="0">
              <a:buNone/>
            </a:pPr>
            <a:endParaRPr lang="en-GB" sz="1200" dirty="0">
              <a:latin typeface="Comic Sans MS" panose="030F0702030302020204" pitchFamily="66" charset="0"/>
            </a:endParaRPr>
          </a:p>
          <a:p>
            <a:pPr marL="0" indent="0">
              <a:buNone/>
            </a:pPr>
            <a:r>
              <a:rPr lang="en-GB" sz="1200" dirty="0">
                <a:latin typeface="Comic Sans MS" panose="030F0702030302020204" pitchFamily="66" charset="0"/>
              </a:rPr>
              <a:t>Step 6	 </a:t>
            </a:r>
            <a:r>
              <a:rPr lang="en-GB" sz="1200" u="sng" dirty="0">
                <a:latin typeface="Comic Sans MS" panose="030F0702030302020204" pitchFamily="66" charset="0"/>
              </a:rPr>
              <a:t>Evaluation</a:t>
            </a:r>
            <a:r>
              <a:rPr lang="en-GB" sz="1200" dirty="0">
                <a:latin typeface="Comic Sans MS" panose="030F0702030302020204" pitchFamily="66" charset="0"/>
              </a:rPr>
              <a:t>          	                                                                                                                                                                                                	It is important that we continue to review and evaluate our approaches to the new curriculum and the impact this is having on the progress of 	our pupils. We always aim to access professional learning with the view to adapt to the need of our school. </a:t>
            </a:r>
          </a:p>
          <a:p>
            <a:pPr marL="0" indent="0">
              <a:buNone/>
            </a:pPr>
            <a:endParaRPr lang="en-GB" sz="1200" dirty="0">
              <a:latin typeface="Comic Sans MS" panose="030F0702030302020204" pitchFamily="66" charset="0"/>
            </a:endParaRPr>
          </a:p>
          <a:p>
            <a:pPr marL="0" indent="0">
              <a:buNone/>
            </a:pPr>
            <a:endParaRPr lang="en-GB" sz="14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54845" y="308102"/>
            <a:ext cx="929860" cy="946342"/>
          </a:xfrm>
          <a:prstGeom prst="rect">
            <a:avLst/>
          </a:prstGeom>
        </p:spPr>
      </p:pic>
    </p:spTree>
    <p:extLst>
      <p:ext uri="{BB962C8B-B14F-4D97-AF65-F5344CB8AC3E}">
        <p14:creationId xmlns:p14="http://schemas.microsoft.com/office/powerpoint/2010/main" val="359633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6291" y="522265"/>
            <a:ext cx="6622473" cy="518015"/>
          </a:xfrm>
        </p:spPr>
        <p:txBody>
          <a:bodyPr>
            <a:normAutofit fontScale="90000"/>
          </a:bodyPr>
          <a:lstStyle/>
          <a:p>
            <a:pPr algn="l"/>
            <a:r>
              <a:rPr lang="en-GB" sz="3200" b="1" dirty="0">
                <a:latin typeface="Comic Sans MS" panose="030F0702030302020204" pitchFamily="66" charset="0"/>
              </a:rPr>
              <a:t>Expectations/Non-Negotiables</a:t>
            </a:r>
            <a:endParaRPr lang="en-GB" sz="3200" dirty="0"/>
          </a:p>
        </p:txBody>
      </p:sp>
      <p:pic>
        <p:nvPicPr>
          <p:cNvPr id="4" name="Picture 3"/>
          <p:cNvPicPr>
            <a:picLocks noChangeAspect="1"/>
          </p:cNvPicPr>
          <p:nvPr/>
        </p:nvPicPr>
        <p:blipFill>
          <a:blip r:embed="rId2"/>
          <a:stretch>
            <a:fillRect/>
          </a:stretch>
        </p:blipFill>
        <p:spPr>
          <a:xfrm>
            <a:off x="426641" y="308101"/>
            <a:ext cx="929860" cy="946342"/>
          </a:xfrm>
          <a:prstGeom prst="rect">
            <a:avLst/>
          </a:prstGeom>
        </p:spPr>
      </p:pic>
      <p:sp>
        <p:nvSpPr>
          <p:cNvPr id="5" name="TextBox 4">
            <a:extLst>
              <a:ext uri="{FF2B5EF4-FFF2-40B4-BE49-F238E27FC236}">
                <a16:creationId xmlns:a16="http://schemas.microsoft.com/office/drawing/2014/main" id="{96F5DBA6-048F-4085-B3E6-90FA86A8E9EA}"/>
              </a:ext>
            </a:extLst>
          </p:cNvPr>
          <p:cNvSpPr txBox="1"/>
          <p:nvPr/>
        </p:nvSpPr>
        <p:spPr>
          <a:xfrm>
            <a:off x="524431" y="1565198"/>
            <a:ext cx="10733116" cy="4893647"/>
          </a:xfrm>
          <a:prstGeom prst="rect">
            <a:avLst/>
          </a:prstGeom>
          <a:noFill/>
        </p:spPr>
        <p:txBody>
          <a:bodyPr wrap="square" rtlCol="0">
            <a:spAutoFit/>
          </a:bodyPr>
          <a:lstStyle/>
          <a:p>
            <a:pPr fontAlgn="base"/>
            <a:r>
              <a:rPr lang="en-US" sz="1600" dirty="0">
                <a:latin typeface="Comic Sans MS" panose="030F0702030302020204" pitchFamily="66" charset="0"/>
              </a:rPr>
              <a:t>At </a:t>
            </a:r>
            <a:r>
              <a:rPr lang="en-US" sz="1600" dirty="0" err="1">
                <a:latin typeface="Comic Sans MS" panose="030F0702030302020204" pitchFamily="66" charset="0"/>
              </a:rPr>
              <a:t>Gwenfro</a:t>
            </a:r>
            <a:r>
              <a:rPr lang="en-US" sz="1600" dirty="0">
                <a:latin typeface="Comic Sans MS" panose="030F0702030302020204" pitchFamily="66" charset="0"/>
              </a:rPr>
              <a:t>, we have a set of expectations or ‘non-negotiables’ which supports our approach towards the curriculum and  enriches the learning journey of our pupils.</a:t>
            </a:r>
          </a:p>
          <a:p>
            <a:pPr fontAlgn="base"/>
            <a:endParaRPr lang="en-US" sz="1600" dirty="0">
              <a:latin typeface="Comic Sans MS" panose="030F0702030302020204" pitchFamily="66" charset="0"/>
            </a:endParaRPr>
          </a:p>
          <a:p>
            <a:pPr fontAlgn="base"/>
            <a:r>
              <a:rPr lang="en-US" dirty="0">
                <a:solidFill>
                  <a:srgbClr val="0070C0"/>
                </a:solidFill>
                <a:latin typeface="Comic Sans MS" panose="030F0702030302020204" pitchFamily="66" charset="0"/>
              </a:rPr>
              <a:t>Nurture</a:t>
            </a:r>
            <a:r>
              <a:rPr lang="en-US" sz="1600" dirty="0">
                <a:latin typeface="Comic Sans MS" panose="030F0702030302020204" pitchFamily="66" charset="0"/>
              </a:rPr>
              <a:t>- We work closely with our pupils and their families to foster positive working relationships to support all aspects of well-being. We strive to develop core values of kindness, empathy and resilience. Physical and mental well-being is at the core of our approach to develop a readiness to learn and thrive.</a:t>
            </a:r>
          </a:p>
          <a:p>
            <a:pPr fontAlgn="base"/>
            <a:endParaRPr lang="en-US" sz="1600" dirty="0">
              <a:latin typeface="Comic Sans MS" panose="030F0702030302020204" pitchFamily="66" charset="0"/>
            </a:endParaRPr>
          </a:p>
          <a:p>
            <a:pPr fontAlgn="base"/>
            <a:r>
              <a:rPr lang="en-US" dirty="0">
                <a:solidFill>
                  <a:srgbClr val="0070C0"/>
                </a:solidFill>
                <a:latin typeface="Comic Sans MS" panose="030F0702030302020204" pitchFamily="66" charset="0"/>
              </a:rPr>
              <a:t>Positive Growth Mindset- </a:t>
            </a:r>
            <a:r>
              <a:rPr lang="en-US" sz="1600" dirty="0">
                <a:latin typeface="Comic Sans MS" panose="030F0702030302020204" pitchFamily="66" charset="0"/>
              </a:rPr>
              <a:t>We teach our pupils to have ambition and aspirations for the future. We use effective learning strategies, Learning Powers, feedback and observation to develop pupils’ growth mind-set and a belief that through dedication and hard work, they will achieve.</a:t>
            </a:r>
          </a:p>
          <a:p>
            <a:pPr fontAlgn="base"/>
            <a:endParaRPr lang="en-US" sz="1600" dirty="0">
              <a:latin typeface="Comic Sans MS" panose="030F0702030302020204" pitchFamily="66" charset="0"/>
            </a:endParaRPr>
          </a:p>
          <a:p>
            <a:pPr fontAlgn="base"/>
            <a:r>
              <a:rPr lang="en-US" dirty="0">
                <a:solidFill>
                  <a:srgbClr val="0070C0"/>
                </a:solidFill>
                <a:latin typeface="Comic Sans MS" panose="030F0702030302020204" pitchFamily="66" charset="0"/>
              </a:rPr>
              <a:t>Inclusion</a:t>
            </a:r>
            <a:r>
              <a:rPr lang="en-US" sz="1600" dirty="0">
                <a:latin typeface="Comic Sans MS" panose="030F0702030302020204" pitchFamily="66" charset="0"/>
              </a:rPr>
              <a:t>- This is at the core of our ethos at </a:t>
            </a:r>
            <a:r>
              <a:rPr lang="en-US" sz="1600" dirty="0" err="1">
                <a:latin typeface="Comic Sans MS" panose="030F0702030302020204" pitchFamily="66" charset="0"/>
              </a:rPr>
              <a:t>Gwenfro</a:t>
            </a:r>
            <a:r>
              <a:rPr lang="en-US" sz="1600" dirty="0">
                <a:latin typeface="Comic Sans MS" panose="030F0702030302020204" pitchFamily="66" charset="0"/>
              </a:rPr>
              <a:t> and we ensure equability for all. We recognize that each child is on a personal journey and we ensure that their needs are support. Integration is an important part of our inclusive ethos, developing a sense of belonging and </a:t>
            </a:r>
            <a:r>
              <a:rPr lang="en-US" sz="1600" dirty="0" err="1">
                <a:latin typeface="Comic Sans MS" panose="030F0702030302020204" pitchFamily="66" charset="0"/>
              </a:rPr>
              <a:t>Cynefin</a:t>
            </a:r>
            <a:r>
              <a:rPr lang="en-US" sz="1600" dirty="0">
                <a:latin typeface="Comic Sans MS" panose="030F0702030302020204" pitchFamily="66" charset="0"/>
              </a:rPr>
              <a:t>.</a:t>
            </a:r>
          </a:p>
          <a:p>
            <a:pPr fontAlgn="base"/>
            <a:endParaRPr lang="en-US" sz="1600" dirty="0">
              <a:latin typeface="Comic Sans MS" panose="030F0702030302020204" pitchFamily="66" charset="0"/>
            </a:endParaRPr>
          </a:p>
          <a:p>
            <a:pPr fontAlgn="base"/>
            <a:r>
              <a:rPr lang="en-US" dirty="0">
                <a:solidFill>
                  <a:srgbClr val="0070C0"/>
                </a:solidFill>
                <a:latin typeface="Comic Sans MS" panose="030F0702030302020204" pitchFamily="66" charset="0"/>
              </a:rPr>
              <a:t>Purposeful, Authentic, Creative Learning- </a:t>
            </a:r>
            <a:r>
              <a:rPr lang="en-US" sz="1600" dirty="0">
                <a:latin typeface="Comic Sans MS" panose="030F0702030302020204" pitchFamily="66" charset="0"/>
              </a:rPr>
              <a:t>We are designing a curriculum which is relatable and relevant to the demands of todays world, preparing learners for life as active citizen. At </a:t>
            </a:r>
            <a:r>
              <a:rPr lang="en-US" sz="1600" dirty="0" err="1">
                <a:latin typeface="Comic Sans MS" panose="030F0702030302020204" pitchFamily="66" charset="0"/>
              </a:rPr>
              <a:t>Gwenfro</a:t>
            </a:r>
            <a:r>
              <a:rPr lang="en-US" sz="1600" dirty="0">
                <a:latin typeface="Comic Sans MS" panose="030F0702030302020204" pitchFamily="66" charset="0"/>
              </a:rPr>
              <a:t>, we aim to provide creative, purposeful learning experiences which relate to real life, link to our local community and charitable </a:t>
            </a:r>
            <a:r>
              <a:rPr lang="en-US" sz="1600" dirty="0" err="1">
                <a:latin typeface="Comic Sans MS" panose="030F0702030302020204" pitchFamily="66" charset="0"/>
              </a:rPr>
              <a:t>organisations</a:t>
            </a:r>
            <a:r>
              <a:rPr lang="en-US" sz="1600" dirty="0">
                <a:latin typeface="Comic Sans MS" panose="030F0702030302020204" pitchFamily="66" charset="0"/>
              </a:rPr>
              <a:t> and develop Curriculum </a:t>
            </a:r>
            <a:r>
              <a:rPr lang="en-US" sz="1600" dirty="0" err="1">
                <a:latin typeface="Comic Sans MS" panose="030F0702030302020204" pitchFamily="66" charset="0"/>
              </a:rPr>
              <a:t>Cymreig</a:t>
            </a:r>
            <a:r>
              <a:rPr lang="en-US" sz="1600" dirty="0">
                <a:latin typeface="Comic Sans MS" panose="030F0702030302020204" pitchFamily="66" charset="0"/>
              </a:rPr>
              <a:t>.</a:t>
            </a:r>
          </a:p>
        </p:txBody>
      </p:sp>
    </p:spTree>
    <p:extLst>
      <p:ext uri="{BB962C8B-B14F-4D97-AF65-F5344CB8AC3E}">
        <p14:creationId xmlns:p14="http://schemas.microsoft.com/office/powerpoint/2010/main" val="537446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0" y="284639"/>
            <a:ext cx="6442553" cy="8389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b="1" dirty="0">
                <a:latin typeface="Comic Sans MS" panose="030F0702030302020204" pitchFamily="66" charset="0"/>
              </a:rPr>
              <a:t>Curriculum Rationale</a:t>
            </a:r>
          </a:p>
        </p:txBody>
      </p:sp>
      <p:pic>
        <p:nvPicPr>
          <p:cNvPr id="8" name="Picture 7"/>
          <p:cNvPicPr>
            <a:picLocks noChangeAspect="1"/>
          </p:cNvPicPr>
          <p:nvPr/>
        </p:nvPicPr>
        <p:blipFill>
          <a:blip r:embed="rId2"/>
          <a:stretch>
            <a:fillRect/>
          </a:stretch>
        </p:blipFill>
        <p:spPr>
          <a:xfrm>
            <a:off x="459893" y="177256"/>
            <a:ext cx="929860" cy="946342"/>
          </a:xfrm>
          <a:prstGeom prst="rect">
            <a:avLst/>
          </a:prstGeom>
        </p:spPr>
      </p:pic>
      <p:pic>
        <p:nvPicPr>
          <p:cNvPr id="5" name="Picture 4"/>
          <p:cNvPicPr>
            <a:picLocks noChangeAspect="1"/>
          </p:cNvPicPr>
          <p:nvPr/>
        </p:nvPicPr>
        <p:blipFill>
          <a:blip r:embed="rId3"/>
          <a:stretch>
            <a:fillRect/>
          </a:stretch>
        </p:blipFill>
        <p:spPr>
          <a:xfrm>
            <a:off x="0" y="6226672"/>
            <a:ext cx="12191999" cy="631328"/>
          </a:xfrm>
          <a:prstGeom prst="rect">
            <a:avLst/>
          </a:prstGeom>
        </p:spPr>
      </p:pic>
      <p:pic>
        <p:nvPicPr>
          <p:cNvPr id="2" name="Picture 1"/>
          <p:cNvPicPr>
            <a:picLocks noChangeAspect="1"/>
          </p:cNvPicPr>
          <p:nvPr/>
        </p:nvPicPr>
        <p:blipFill>
          <a:blip r:embed="rId4"/>
          <a:stretch>
            <a:fillRect/>
          </a:stretch>
        </p:blipFill>
        <p:spPr>
          <a:xfrm>
            <a:off x="1302327" y="1058487"/>
            <a:ext cx="9698182" cy="5168185"/>
          </a:xfrm>
          <a:prstGeom prst="rect">
            <a:avLst/>
          </a:prstGeom>
        </p:spPr>
      </p:pic>
    </p:spTree>
    <p:extLst>
      <p:ext uri="{BB962C8B-B14F-4D97-AF65-F5344CB8AC3E}">
        <p14:creationId xmlns:p14="http://schemas.microsoft.com/office/powerpoint/2010/main" val="3987114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9948F532-35A8-B047-A263-C619E4DC5443}"/>
              </a:ext>
            </a:extLst>
          </p:cNvPr>
          <p:cNvSpPr>
            <a:spLocks/>
          </p:cNvSpPr>
          <p:nvPr/>
        </p:nvSpPr>
        <p:spPr bwMode="auto">
          <a:xfrm>
            <a:off x="371302" y="303976"/>
            <a:ext cx="1717963" cy="1558076"/>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w="28575">
            <a:solidFill>
              <a:schemeClr val="tx1">
                <a:lumMod val="50000"/>
                <a:lumOff val="50000"/>
              </a:schemeClr>
            </a:solidFill>
            <a:prstDash val="solid"/>
            <a:round/>
            <a:headEnd/>
            <a:tailEnd/>
          </a:ln>
        </p:spPr>
        <p:txBody>
          <a:bodyPr bIns="360000" anchor="ctr"/>
          <a:lstStyle/>
          <a:p>
            <a:r>
              <a:rPr lang="en-GB" b="1" i="1" dirty="0"/>
              <a:t>Our curriculum…</a:t>
            </a:r>
            <a:endParaRPr lang="en-GB" sz="1600" dirty="0">
              <a:cs typeface="Arial" charset="0"/>
            </a:endParaRPr>
          </a:p>
        </p:txBody>
      </p:sp>
      <p:sp>
        <p:nvSpPr>
          <p:cNvPr id="3" name="TextBox 2"/>
          <p:cNvSpPr txBox="1"/>
          <p:nvPr/>
        </p:nvSpPr>
        <p:spPr>
          <a:xfrm>
            <a:off x="2469282" y="650981"/>
            <a:ext cx="8786149" cy="584775"/>
          </a:xfrm>
          <a:prstGeom prst="rect">
            <a:avLst/>
          </a:prstGeom>
          <a:noFill/>
        </p:spPr>
        <p:txBody>
          <a:bodyPr wrap="square" rtlCol="0">
            <a:spAutoFit/>
          </a:bodyPr>
          <a:lstStyle/>
          <a:p>
            <a:pPr fontAlgn="base"/>
            <a:r>
              <a:rPr lang="en-GB" sz="1600" dirty="0">
                <a:latin typeface="Comic Sans MS" panose="030F0702030302020204" pitchFamily="66" charset="0"/>
              </a:rPr>
              <a:t>Our curriculum at Gwenfro is accessible to all. It encompasses the aspiration to develop our pupils as citizens of the world. </a:t>
            </a:r>
          </a:p>
        </p:txBody>
      </p:sp>
      <p:sp>
        <p:nvSpPr>
          <p:cNvPr id="4" name="TextBox 3"/>
          <p:cNvSpPr txBox="1"/>
          <p:nvPr/>
        </p:nvSpPr>
        <p:spPr>
          <a:xfrm>
            <a:off x="1382913" y="1941656"/>
            <a:ext cx="7209905" cy="3970318"/>
          </a:xfrm>
          <a:prstGeom prst="rect">
            <a:avLst/>
          </a:prstGeom>
          <a:noFill/>
        </p:spPr>
        <p:txBody>
          <a:bodyPr wrap="square" rtlCol="0">
            <a:spAutoFit/>
          </a:bodyPr>
          <a:lstStyle/>
          <a:p>
            <a:pPr algn="ctr" fontAlgn="base"/>
            <a:r>
              <a:rPr lang="en-GB" sz="1400" dirty="0">
                <a:latin typeface="Comic Sans MS" panose="030F0702030302020204" pitchFamily="66" charset="0"/>
              </a:rPr>
              <a:t>Gwenfro is a learning organisation and the professional learning of staff is key to developing a love of learning through enjoyable, purposeful opportunities which help to develop learners towards the 4 Purposes.</a:t>
            </a:r>
          </a:p>
          <a:p>
            <a:pPr algn="ctr" fontAlgn="base"/>
            <a:endParaRPr lang="en-GB" sz="1400" dirty="0">
              <a:latin typeface="Comic Sans MS" panose="030F0702030302020204" pitchFamily="66" charset="0"/>
            </a:endParaRPr>
          </a:p>
          <a:p>
            <a:pPr algn="ctr" fontAlgn="base"/>
            <a:r>
              <a:rPr lang="en-GB" sz="1400" dirty="0">
                <a:latin typeface="Comic Sans MS" panose="030F0702030302020204" pitchFamily="66" charset="0"/>
              </a:rPr>
              <a:t>We ensure that our curriculum is based on the development of knowledge </a:t>
            </a:r>
          </a:p>
          <a:p>
            <a:pPr algn="ctr" fontAlgn="base"/>
            <a:r>
              <a:rPr lang="en-GB" sz="1400" dirty="0">
                <a:latin typeface="Comic Sans MS" panose="030F0702030302020204" pitchFamily="66" charset="0"/>
              </a:rPr>
              <a:t>and skills through purposeful and challenging learning experiences which are inclusive for all. </a:t>
            </a:r>
          </a:p>
          <a:p>
            <a:pPr algn="ctr" fontAlgn="base"/>
            <a:endParaRPr lang="en-GB" sz="1400" dirty="0">
              <a:latin typeface="Comic Sans MS" panose="030F0702030302020204" pitchFamily="66" charset="0"/>
            </a:endParaRPr>
          </a:p>
          <a:p>
            <a:pPr algn="ctr" fontAlgn="base"/>
            <a:r>
              <a:rPr lang="en-GB" sz="1400" dirty="0">
                <a:latin typeface="Comic Sans MS" panose="030F0702030302020204" pitchFamily="66" charset="0"/>
              </a:rPr>
              <a:t>We actively encourage pupil influence into our curriculum planning and always try and relate this to real life experiences. </a:t>
            </a:r>
          </a:p>
          <a:p>
            <a:pPr algn="ctr" fontAlgn="base"/>
            <a:endParaRPr lang="en-GB" sz="1400" dirty="0">
              <a:latin typeface="Comic Sans MS" panose="030F0702030302020204" pitchFamily="66" charset="0"/>
            </a:endParaRPr>
          </a:p>
          <a:p>
            <a:pPr algn="ctr" fontAlgn="base"/>
            <a:r>
              <a:rPr lang="en-GB" sz="1400" dirty="0">
                <a:latin typeface="Comic Sans MS" panose="030F0702030302020204" pitchFamily="66" charset="0"/>
              </a:rPr>
              <a:t>Throughout the process of curriculum design, we use the descriptors of learning to plan a range of broad learning experiences which are child centred, relevent and enjoyable. We support our learners to engage with the descriptors of learning with increasing depth and challenge as they progress over time, providing opportunities to reinforce and apply their learning through a range of contexts.  </a:t>
            </a:r>
          </a:p>
          <a:p>
            <a:pPr algn="ctr" fontAlgn="base"/>
            <a:endParaRPr lang="en-GB" sz="1400" dirty="0">
              <a:latin typeface="Comic Sans MS" panose="030F0702030302020204" pitchFamily="66" charset="0"/>
            </a:endParaRPr>
          </a:p>
          <a:p>
            <a:pPr algn="ctr" fontAlgn="base"/>
            <a:r>
              <a:rPr lang="en-GB" sz="1400" dirty="0">
                <a:latin typeface="Comic Sans MS" panose="030F0702030302020204" pitchFamily="66" charset="0"/>
              </a:rPr>
              <a:t>This process supports the development of a high level curriculum at Gwenfro.</a:t>
            </a:r>
          </a:p>
        </p:txBody>
      </p:sp>
      <p:sp>
        <p:nvSpPr>
          <p:cNvPr id="5" name="TextBox 4"/>
          <p:cNvSpPr txBox="1"/>
          <p:nvPr/>
        </p:nvSpPr>
        <p:spPr>
          <a:xfrm>
            <a:off x="9017461" y="1941656"/>
            <a:ext cx="2231103" cy="1815882"/>
          </a:xfrm>
          <a:prstGeom prst="rect">
            <a:avLst/>
          </a:prstGeom>
          <a:noFill/>
        </p:spPr>
        <p:txBody>
          <a:bodyPr wrap="square" rtlCol="0">
            <a:spAutoFit/>
          </a:bodyPr>
          <a:lstStyle/>
          <a:p>
            <a:pPr algn="ctr" fontAlgn="base"/>
            <a:r>
              <a:rPr lang="en-GB" sz="1400" dirty="0">
                <a:latin typeface="Comic Sans MS" panose="030F0702030302020204" pitchFamily="66" charset="0"/>
              </a:rPr>
              <a:t>At Gwenfro, we ensure that our welsh heritage and culture is celebrated. </a:t>
            </a:r>
          </a:p>
          <a:p>
            <a:pPr algn="ctr" fontAlgn="base"/>
            <a:r>
              <a:rPr lang="en-GB" sz="1400" dirty="0">
                <a:latin typeface="Comic Sans MS" panose="030F0702030302020204" pitchFamily="66" charset="0"/>
              </a:rPr>
              <a:t>We strive to develop pupils’ welsh language skills at every opportunity.</a:t>
            </a:r>
          </a:p>
        </p:txBody>
      </p:sp>
      <p:sp>
        <p:nvSpPr>
          <p:cNvPr id="6" name="TextBox 5"/>
          <p:cNvSpPr txBox="1"/>
          <p:nvPr/>
        </p:nvSpPr>
        <p:spPr>
          <a:xfrm>
            <a:off x="8937319" y="3916930"/>
            <a:ext cx="2311245" cy="1600438"/>
          </a:xfrm>
          <a:prstGeom prst="rect">
            <a:avLst/>
          </a:prstGeom>
          <a:noFill/>
        </p:spPr>
        <p:txBody>
          <a:bodyPr wrap="square" rtlCol="0">
            <a:spAutoFit/>
          </a:bodyPr>
          <a:lstStyle/>
          <a:p>
            <a:pPr algn="ctr" fontAlgn="base"/>
            <a:r>
              <a:rPr lang="en-GB" sz="1400" dirty="0">
                <a:latin typeface="Comic Sans MS" panose="030F0702030302020204" pitchFamily="66" charset="0"/>
              </a:rPr>
              <a:t>Digital Competence </a:t>
            </a:r>
          </a:p>
          <a:p>
            <a:pPr algn="ctr" fontAlgn="base"/>
            <a:r>
              <a:rPr lang="en-GB" sz="1400" dirty="0">
                <a:latin typeface="Comic Sans MS" panose="030F0702030302020204" pitchFamily="66" charset="0"/>
              </a:rPr>
              <a:t>is threaded into all </a:t>
            </a:r>
          </a:p>
          <a:p>
            <a:pPr algn="ctr" fontAlgn="base"/>
            <a:r>
              <a:rPr lang="en-GB" sz="1400" dirty="0">
                <a:latin typeface="Comic Sans MS" panose="030F0702030302020204" pitchFamily="66" charset="0"/>
              </a:rPr>
              <a:t>areas of learning. </a:t>
            </a:r>
          </a:p>
          <a:p>
            <a:pPr algn="ctr" fontAlgn="base"/>
            <a:r>
              <a:rPr lang="en-GB" sz="1400" dirty="0">
                <a:latin typeface="Comic Sans MS" panose="030F0702030302020204" pitchFamily="66" charset="0"/>
              </a:rPr>
              <a:t>We always aim to develop pupils’ skills in a progressive and meaningful way. </a:t>
            </a:r>
          </a:p>
        </p:txBody>
      </p:sp>
      <p:sp>
        <p:nvSpPr>
          <p:cNvPr id="7" name="TextBox 6"/>
          <p:cNvSpPr txBox="1"/>
          <p:nvPr/>
        </p:nvSpPr>
        <p:spPr>
          <a:xfrm>
            <a:off x="654337" y="6208928"/>
            <a:ext cx="10601094" cy="523220"/>
          </a:xfrm>
          <a:prstGeom prst="rect">
            <a:avLst/>
          </a:prstGeom>
          <a:noFill/>
        </p:spPr>
        <p:txBody>
          <a:bodyPr wrap="square" rtlCol="0">
            <a:spAutoFit/>
          </a:bodyPr>
          <a:lstStyle/>
          <a:p>
            <a:pPr algn="ctr" fontAlgn="base"/>
            <a:r>
              <a:rPr lang="en-GB" sz="1400" dirty="0">
                <a:latin typeface="Comic Sans MS" panose="030F0702030302020204" pitchFamily="66" charset="0"/>
              </a:rPr>
              <a:t>Our aim at Gwenfro is for our pupils to become active, responsible citizens, with effective basic skills. We always aim to develop and a strong sense of aspiration and their own sense of Cynefin. </a:t>
            </a:r>
          </a:p>
        </p:txBody>
      </p:sp>
      <p:pic>
        <p:nvPicPr>
          <p:cNvPr id="8" name="Picture 7"/>
          <p:cNvPicPr>
            <a:picLocks noChangeAspect="1"/>
          </p:cNvPicPr>
          <p:nvPr/>
        </p:nvPicPr>
        <p:blipFill>
          <a:blip r:embed="rId2"/>
          <a:stretch>
            <a:fillRect/>
          </a:stretch>
        </p:blipFill>
        <p:spPr>
          <a:xfrm rot="597876">
            <a:off x="10577127" y="1210106"/>
            <a:ext cx="1214650" cy="810398"/>
          </a:xfrm>
          <a:prstGeom prst="rect">
            <a:avLst/>
          </a:prstGeom>
        </p:spPr>
      </p:pic>
      <p:pic>
        <p:nvPicPr>
          <p:cNvPr id="10" name="Picture 9"/>
          <p:cNvPicPr>
            <a:picLocks noChangeAspect="1"/>
          </p:cNvPicPr>
          <p:nvPr/>
        </p:nvPicPr>
        <p:blipFill>
          <a:blip r:embed="rId3"/>
          <a:stretch>
            <a:fillRect/>
          </a:stretch>
        </p:blipFill>
        <p:spPr>
          <a:xfrm rot="704040">
            <a:off x="10927616" y="5136152"/>
            <a:ext cx="1109645" cy="762431"/>
          </a:xfrm>
          <a:prstGeom prst="rect">
            <a:avLst/>
          </a:prstGeom>
        </p:spPr>
      </p:pic>
      <p:sp>
        <p:nvSpPr>
          <p:cNvPr id="11" name="AutoShape 2" descr="May Flowers Clipart Cartoon - Daffodil Flower Clip Art, HD Png Download ,  Transparent Png Image - PNGit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11251328" y="2502501"/>
            <a:ext cx="462222" cy="777804"/>
          </a:xfrm>
          <a:prstGeom prst="rect">
            <a:avLst/>
          </a:prstGeom>
        </p:spPr>
      </p:pic>
      <p:pic>
        <p:nvPicPr>
          <p:cNvPr id="1028" name="Picture 4" descr="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21879">
            <a:off x="243012" y="5139798"/>
            <a:ext cx="1224574" cy="9184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preview">
            <a:extLst>
              <a:ext uri="{FF2B5EF4-FFF2-40B4-BE49-F238E27FC236}">
                <a16:creationId xmlns:a16="http://schemas.microsoft.com/office/drawing/2014/main" id="{B8F74F0C-1F99-4A59-B091-7F7128B01D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14725">
            <a:off x="200529" y="1974681"/>
            <a:ext cx="904810" cy="1337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87C550AB-9179-4C74-A026-10BA5F67A0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455" y="3496785"/>
            <a:ext cx="1017577" cy="134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35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6B05A89F-1B7F-CA46-90BB-D76CE93B3A4C}"/>
              </a:ext>
            </a:extLst>
          </p:cNvPr>
          <p:cNvSpPr>
            <a:spLocks/>
          </p:cNvSpPr>
          <p:nvPr/>
        </p:nvSpPr>
        <p:spPr bwMode="auto">
          <a:xfrm>
            <a:off x="171796" y="177339"/>
            <a:ext cx="2455026" cy="1662545"/>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w="28575">
            <a:solidFill>
              <a:schemeClr val="tx1">
                <a:lumMod val="50000"/>
                <a:lumOff val="50000"/>
              </a:schemeClr>
            </a:solidFill>
            <a:prstDash val="solid"/>
            <a:round/>
            <a:headEnd/>
            <a:tailEnd/>
          </a:ln>
        </p:spPr>
        <p:txBody>
          <a:bodyPr bIns="360000" anchor="ctr"/>
          <a:lstStyle/>
          <a:p>
            <a:pPr lvl="2"/>
            <a:r>
              <a:rPr lang="en-GB" b="1" i="1" dirty="0"/>
              <a:t>Teaching &amp; Learning….</a:t>
            </a:r>
          </a:p>
          <a:p>
            <a:pPr marL="1200150" lvl="2" indent="-285750">
              <a:buFont typeface="Arial" panose="020B0604020202020204" pitchFamily="34" charset="0"/>
              <a:buChar char="•"/>
            </a:pPr>
            <a:endParaRPr lang="en-GB" sz="1600" dirty="0">
              <a:cs typeface="Arial" charset="0"/>
            </a:endParaRPr>
          </a:p>
        </p:txBody>
      </p:sp>
      <p:sp>
        <p:nvSpPr>
          <p:cNvPr id="3" name="TextBox 2"/>
          <p:cNvSpPr txBox="1"/>
          <p:nvPr/>
        </p:nvSpPr>
        <p:spPr>
          <a:xfrm>
            <a:off x="3070165" y="541340"/>
            <a:ext cx="7869383" cy="584775"/>
          </a:xfrm>
          <a:prstGeom prst="rect">
            <a:avLst/>
          </a:prstGeom>
          <a:noFill/>
        </p:spPr>
        <p:txBody>
          <a:bodyPr wrap="square" rtlCol="0">
            <a:spAutoFit/>
          </a:bodyPr>
          <a:lstStyle/>
          <a:p>
            <a:pPr algn="ctr" fontAlgn="base"/>
            <a:r>
              <a:rPr lang="en-GB" sz="1600" dirty="0">
                <a:latin typeface="Comic Sans MS" panose="030F0702030302020204" pitchFamily="66" charset="0"/>
              </a:rPr>
              <a:t>Teaching and Learning at Gwenfro is creative and purposeful. It uses the 12 pedagogical principles to drive forward the learning journey of all pupils. </a:t>
            </a:r>
          </a:p>
        </p:txBody>
      </p:sp>
      <p:sp>
        <p:nvSpPr>
          <p:cNvPr id="4" name="TextBox 3"/>
          <p:cNvSpPr txBox="1"/>
          <p:nvPr/>
        </p:nvSpPr>
        <p:spPr>
          <a:xfrm>
            <a:off x="403695" y="2194665"/>
            <a:ext cx="3314008" cy="738664"/>
          </a:xfrm>
          <a:prstGeom prst="rect">
            <a:avLst/>
          </a:prstGeom>
          <a:noFill/>
        </p:spPr>
        <p:txBody>
          <a:bodyPr wrap="square" rtlCol="0">
            <a:spAutoFit/>
          </a:bodyPr>
          <a:lstStyle/>
          <a:p>
            <a:pPr fontAlgn="base"/>
            <a:r>
              <a:rPr lang="en-GB" sz="1400" dirty="0">
                <a:latin typeface="Comic Sans MS" panose="030F0702030302020204" pitchFamily="66" charset="0"/>
              </a:rPr>
              <a:t>Every child’s learning journey is supported through using our Learning Powers. </a:t>
            </a:r>
          </a:p>
        </p:txBody>
      </p:sp>
      <p:sp>
        <p:nvSpPr>
          <p:cNvPr id="5" name="TextBox 4"/>
          <p:cNvSpPr txBox="1"/>
          <p:nvPr/>
        </p:nvSpPr>
        <p:spPr>
          <a:xfrm>
            <a:off x="6487392" y="1289152"/>
            <a:ext cx="3660372" cy="3323987"/>
          </a:xfrm>
          <a:prstGeom prst="rect">
            <a:avLst/>
          </a:prstGeom>
          <a:noFill/>
        </p:spPr>
        <p:txBody>
          <a:bodyPr wrap="square" rtlCol="0">
            <a:spAutoFit/>
          </a:bodyPr>
          <a:lstStyle/>
          <a:p>
            <a:pPr fontAlgn="base"/>
            <a:r>
              <a:rPr lang="en-GB" sz="1400" dirty="0">
                <a:latin typeface="Comic Sans MS" panose="030F0702030302020204" pitchFamily="66" charset="0"/>
              </a:rPr>
              <a:t>Effective Learning strategies are at the core of our approach. This includes:</a:t>
            </a:r>
          </a:p>
          <a:p>
            <a:pPr marL="285750" indent="-285750" fontAlgn="base">
              <a:buFont typeface="Arial" panose="020B0604020202020204" pitchFamily="34" charset="0"/>
              <a:buChar char="•"/>
            </a:pPr>
            <a:r>
              <a:rPr lang="en-GB" sz="1400" dirty="0">
                <a:latin typeface="Comic Sans MS" panose="030F0702030302020204" pitchFamily="66" charset="0"/>
              </a:rPr>
              <a:t>Modelling</a:t>
            </a:r>
          </a:p>
          <a:p>
            <a:pPr marL="285750" indent="-285750" fontAlgn="base">
              <a:buFont typeface="Arial" panose="020B0604020202020204" pitchFamily="34" charset="0"/>
              <a:buChar char="•"/>
            </a:pPr>
            <a:r>
              <a:rPr lang="en-GB" sz="1400" dirty="0">
                <a:latin typeface="Comic Sans MS" panose="030F0702030302020204" pitchFamily="66" charset="0"/>
              </a:rPr>
              <a:t>Co-crafting</a:t>
            </a:r>
          </a:p>
          <a:p>
            <a:pPr marL="285750" indent="-285750" fontAlgn="base">
              <a:buFont typeface="Arial" panose="020B0604020202020204" pitchFamily="34" charset="0"/>
              <a:buChar char="•"/>
            </a:pPr>
            <a:r>
              <a:rPr lang="en-GB" sz="1400" dirty="0">
                <a:latin typeface="Comic Sans MS" panose="030F0702030302020204" pitchFamily="66" charset="0"/>
              </a:rPr>
              <a:t>Zone of learning</a:t>
            </a:r>
          </a:p>
          <a:p>
            <a:pPr marL="285750" indent="-285750" fontAlgn="base">
              <a:buFont typeface="Arial" panose="020B0604020202020204" pitchFamily="34" charset="0"/>
              <a:buChar char="•"/>
            </a:pPr>
            <a:r>
              <a:rPr lang="en-GB" sz="1400" dirty="0">
                <a:latin typeface="Comic Sans MS" panose="030F0702030302020204" pitchFamily="66" charset="0"/>
              </a:rPr>
              <a:t>Co-crafting</a:t>
            </a:r>
          </a:p>
          <a:p>
            <a:pPr marL="285750" indent="-285750" fontAlgn="base">
              <a:buFont typeface="Arial" panose="020B0604020202020204" pitchFamily="34" charset="0"/>
              <a:buChar char="•"/>
            </a:pPr>
            <a:r>
              <a:rPr lang="en-GB" sz="1400" dirty="0">
                <a:latin typeface="Comic Sans MS" panose="030F0702030302020204" pitchFamily="66" charset="0"/>
              </a:rPr>
              <a:t>Success Criteria</a:t>
            </a:r>
          </a:p>
          <a:p>
            <a:pPr marL="285750" indent="-285750" fontAlgn="base">
              <a:buFont typeface="Arial" panose="020B0604020202020204" pitchFamily="34" charset="0"/>
              <a:buChar char="•"/>
            </a:pPr>
            <a:r>
              <a:rPr lang="en-GB" sz="1400" dirty="0">
                <a:latin typeface="Comic Sans MS" panose="030F0702030302020204" pitchFamily="66" charset="0"/>
              </a:rPr>
              <a:t>Learning Partners</a:t>
            </a:r>
          </a:p>
          <a:p>
            <a:pPr marL="285750" indent="-285750" fontAlgn="base">
              <a:buFont typeface="Arial" panose="020B0604020202020204" pitchFamily="34" charset="0"/>
              <a:buChar char="•"/>
            </a:pPr>
            <a:r>
              <a:rPr lang="en-GB" sz="1400" dirty="0">
                <a:latin typeface="Comic Sans MS" panose="030F0702030302020204" pitchFamily="66" charset="0"/>
              </a:rPr>
              <a:t>Amser Meddwl</a:t>
            </a:r>
          </a:p>
          <a:p>
            <a:pPr marL="285750" indent="-285750" fontAlgn="base">
              <a:buFont typeface="Arial" panose="020B0604020202020204" pitchFamily="34" charset="0"/>
              <a:buChar char="•"/>
            </a:pPr>
            <a:r>
              <a:rPr lang="en-GB" sz="1400" dirty="0">
                <a:latin typeface="Comic Sans MS" panose="030F0702030302020204" pitchFamily="66" charset="0"/>
              </a:rPr>
              <a:t>Talking conventions</a:t>
            </a:r>
          </a:p>
          <a:p>
            <a:pPr marL="285750" indent="-285750" fontAlgn="base">
              <a:buFont typeface="Arial" panose="020B0604020202020204" pitchFamily="34" charset="0"/>
              <a:buChar char="•"/>
            </a:pPr>
            <a:r>
              <a:rPr lang="en-GB" sz="1400" dirty="0">
                <a:latin typeface="Comic Sans MS" panose="030F0702030302020204" pitchFamily="66" charset="0"/>
              </a:rPr>
              <a:t>Working Walls</a:t>
            </a:r>
          </a:p>
          <a:p>
            <a:pPr marL="285750" indent="-285750" fontAlgn="base">
              <a:buFont typeface="Arial" panose="020B0604020202020204" pitchFamily="34" charset="0"/>
              <a:buChar char="•"/>
            </a:pPr>
            <a:r>
              <a:rPr lang="en-GB" sz="1400" dirty="0">
                <a:latin typeface="Comic Sans MS" panose="030F0702030302020204" pitchFamily="66" charset="0"/>
              </a:rPr>
              <a:t>WELL &amp; WALL</a:t>
            </a:r>
          </a:p>
          <a:p>
            <a:pPr marL="285750" indent="-285750" fontAlgn="base">
              <a:buFont typeface="Arial" panose="020B0604020202020204" pitchFamily="34" charset="0"/>
              <a:buChar char="•"/>
            </a:pPr>
            <a:r>
              <a:rPr lang="en-GB" sz="1400" dirty="0">
                <a:latin typeface="Comic Sans MS" panose="030F0702030302020204" pitchFamily="66" charset="0"/>
              </a:rPr>
              <a:t>Introduction of technical vocabulary</a:t>
            </a:r>
          </a:p>
          <a:p>
            <a:pPr marL="285750" indent="-285750" fontAlgn="base">
              <a:buFont typeface="Arial" panose="020B0604020202020204" pitchFamily="34" charset="0"/>
              <a:buChar char="•"/>
            </a:pPr>
            <a:r>
              <a:rPr lang="en-GB" sz="1400" dirty="0">
                <a:latin typeface="Comic Sans MS" panose="030F0702030302020204" pitchFamily="66" charset="0"/>
              </a:rPr>
              <a:t>Mixed ability groupings</a:t>
            </a:r>
          </a:p>
          <a:p>
            <a:pPr marL="285750" indent="-285750" fontAlgn="base">
              <a:buFont typeface="Arial" panose="020B0604020202020204" pitchFamily="34" charset="0"/>
              <a:buChar char="•"/>
            </a:pPr>
            <a:r>
              <a:rPr lang="en-GB" sz="1400" dirty="0">
                <a:latin typeface="Comic Sans MS" panose="030F0702030302020204" pitchFamily="66" charset="0"/>
              </a:rPr>
              <a:t>Prior learning starters</a:t>
            </a:r>
          </a:p>
        </p:txBody>
      </p:sp>
      <p:sp>
        <p:nvSpPr>
          <p:cNvPr id="6" name="TextBox 5"/>
          <p:cNvSpPr txBox="1"/>
          <p:nvPr/>
        </p:nvSpPr>
        <p:spPr>
          <a:xfrm>
            <a:off x="307975" y="4950856"/>
            <a:ext cx="3740728" cy="1384995"/>
          </a:xfrm>
          <a:prstGeom prst="rect">
            <a:avLst/>
          </a:prstGeom>
          <a:noFill/>
        </p:spPr>
        <p:txBody>
          <a:bodyPr wrap="square" rtlCol="0">
            <a:spAutoFit/>
          </a:bodyPr>
          <a:lstStyle/>
          <a:p>
            <a:pPr fontAlgn="base"/>
            <a:r>
              <a:rPr lang="en-GB" sz="1400" dirty="0">
                <a:latin typeface="Comic Sans MS" panose="030F0702030302020204" pitchFamily="66" charset="0"/>
              </a:rPr>
              <a:t>Effective Feedback is integral to progression. At Gwenfro, we try to ensure that feedback is purposeful and moves learning forward. We always aim to involve our pupils in the process, so they can take ownership of their progression. </a:t>
            </a:r>
          </a:p>
        </p:txBody>
      </p:sp>
      <p:sp>
        <p:nvSpPr>
          <p:cNvPr id="7" name="TextBox 6"/>
          <p:cNvSpPr txBox="1"/>
          <p:nvPr/>
        </p:nvSpPr>
        <p:spPr>
          <a:xfrm>
            <a:off x="5727296" y="5075682"/>
            <a:ext cx="3629891" cy="1384995"/>
          </a:xfrm>
          <a:prstGeom prst="rect">
            <a:avLst/>
          </a:prstGeom>
          <a:noFill/>
        </p:spPr>
        <p:txBody>
          <a:bodyPr wrap="square" rtlCol="0">
            <a:spAutoFit/>
          </a:bodyPr>
          <a:lstStyle/>
          <a:p>
            <a:pPr algn="ctr" fontAlgn="base"/>
            <a:r>
              <a:rPr lang="en-GB" sz="1400" dirty="0">
                <a:latin typeface="Comic Sans MS" panose="030F0702030302020204" pitchFamily="66" charset="0"/>
              </a:rPr>
              <a:t>We always strive to ensure teaching and learning is fun, interesting and experiential. </a:t>
            </a:r>
          </a:p>
          <a:p>
            <a:pPr algn="ctr" fontAlgn="base"/>
            <a:r>
              <a:rPr lang="en-GB" sz="1400" dirty="0">
                <a:latin typeface="Comic Sans MS" panose="030F0702030302020204" pitchFamily="66" charset="0"/>
              </a:rPr>
              <a:t>Adults are facilitators of learning, who support, challenge and encourage independence. </a:t>
            </a:r>
          </a:p>
        </p:txBody>
      </p:sp>
      <p:sp>
        <p:nvSpPr>
          <p:cNvPr id="8" name="AutoShape 4" descr="Classmates Ballpoint Pen Purple Pack of 50 143997"/>
          <p:cNvSpPr>
            <a:spLocks noChangeAspect="1" noChangeArrowheads="1"/>
          </p:cNvSpPr>
          <p:nvPr/>
        </p:nvSpPr>
        <p:spPr bwMode="auto">
          <a:xfrm>
            <a:off x="122324" y="1538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AutoShape 8" descr="Q-Connect Ballpoint Pen Medium Violet /Purple // 1 SINGLE PEN // [KF11497]  - 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2" name="Picture 11"/>
          <p:cNvPicPr/>
          <p:nvPr/>
        </p:nvPicPr>
        <p:blipFill>
          <a:blip r:embed="rId2">
            <a:extLst>
              <a:ext uri="{BEBA8EAE-BF5A-486C-A8C5-ECC9F3942E4B}">
                <a14:imgProps xmlns:a14="http://schemas.microsoft.com/office/drawing/2010/main">
                  <a14:imgLayer r:embed="rId3">
                    <a14:imgEffect>
                      <a14:backgroundRemoval t="9939" b="100000" l="9932" r="89983"/>
                    </a14:imgEffect>
                  </a14:imgLayer>
                </a14:imgProps>
              </a:ext>
            </a:extLst>
          </a:blip>
          <a:stretch>
            <a:fillRect/>
          </a:stretch>
        </p:blipFill>
        <p:spPr>
          <a:xfrm>
            <a:off x="9587346" y="1540547"/>
            <a:ext cx="1823258" cy="1330116"/>
          </a:xfrm>
          <a:prstGeom prst="rect">
            <a:avLst/>
          </a:prstGeom>
        </p:spPr>
      </p:pic>
      <p:pic>
        <p:nvPicPr>
          <p:cNvPr id="11" name="Picture 10"/>
          <p:cNvPicPr>
            <a:picLocks noChangeAspect="1"/>
          </p:cNvPicPr>
          <p:nvPr/>
        </p:nvPicPr>
        <p:blipFill>
          <a:blip r:embed="rId4"/>
          <a:stretch>
            <a:fillRect/>
          </a:stretch>
        </p:blipFill>
        <p:spPr>
          <a:xfrm>
            <a:off x="3770143" y="1361027"/>
            <a:ext cx="868494" cy="1121147"/>
          </a:xfrm>
          <a:prstGeom prst="rect">
            <a:avLst/>
          </a:prstGeom>
        </p:spPr>
      </p:pic>
      <p:pic>
        <p:nvPicPr>
          <p:cNvPr id="13" name="Picture 12"/>
          <p:cNvPicPr>
            <a:picLocks noChangeAspect="1"/>
          </p:cNvPicPr>
          <p:nvPr/>
        </p:nvPicPr>
        <p:blipFill>
          <a:blip r:embed="rId5"/>
          <a:stretch>
            <a:fillRect/>
          </a:stretch>
        </p:blipFill>
        <p:spPr>
          <a:xfrm>
            <a:off x="4152293" y="2787431"/>
            <a:ext cx="1441392" cy="1153114"/>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0" b="99320" l="0" r="100000"/>
                    </a14:imgEffect>
                  </a14:imgLayer>
                </a14:imgProps>
              </a:ext>
            </a:extLst>
          </a:blip>
          <a:stretch>
            <a:fillRect/>
          </a:stretch>
        </p:blipFill>
        <p:spPr>
          <a:xfrm>
            <a:off x="516888" y="2972042"/>
            <a:ext cx="1078308" cy="1251404"/>
          </a:xfrm>
          <a:prstGeom prst="rect">
            <a:avLst/>
          </a:prstGeom>
        </p:spPr>
      </p:pic>
      <p:pic>
        <p:nvPicPr>
          <p:cNvPr id="15" name="Picture 14"/>
          <p:cNvPicPr>
            <a:picLocks noChangeAspect="1"/>
          </p:cNvPicPr>
          <p:nvPr/>
        </p:nvPicPr>
        <p:blipFill>
          <a:blip r:embed="rId8"/>
          <a:stretch>
            <a:fillRect/>
          </a:stretch>
        </p:blipFill>
        <p:spPr>
          <a:xfrm>
            <a:off x="2414436" y="2967758"/>
            <a:ext cx="844151" cy="1034121"/>
          </a:xfrm>
          <a:prstGeom prst="rect">
            <a:avLst/>
          </a:prstGeom>
        </p:spPr>
      </p:pic>
      <p:sp>
        <p:nvSpPr>
          <p:cNvPr id="17" name="TextBox 16"/>
          <p:cNvSpPr txBox="1"/>
          <p:nvPr/>
        </p:nvSpPr>
        <p:spPr>
          <a:xfrm>
            <a:off x="4204390" y="2281156"/>
            <a:ext cx="1708614" cy="276999"/>
          </a:xfrm>
          <a:prstGeom prst="rect">
            <a:avLst/>
          </a:prstGeom>
          <a:noFill/>
        </p:spPr>
        <p:txBody>
          <a:bodyPr wrap="square" rtlCol="0">
            <a:spAutoFit/>
          </a:bodyPr>
          <a:lstStyle/>
          <a:p>
            <a:pPr fontAlgn="base"/>
            <a:r>
              <a:rPr lang="en-GB" sz="1200" b="1" i="1" dirty="0">
                <a:latin typeface="Comic Sans MS" panose="030F0702030302020204" pitchFamily="66" charset="0"/>
              </a:rPr>
              <a:t>HAVE A GO HULK</a:t>
            </a:r>
          </a:p>
        </p:txBody>
      </p:sp>
      <p:sp>
        <p:nvSpPr>
          <p:cNvPr id="18" name="TextBox 17"/>
          <p:cNvSpPr txBox="1"/>
          <p:nvPr/>
        </p:nvSpPr>
        <p:spPr>
          <a:xfrm>
            <a:off x="4018682" y="4016612"/>
            <a:ext cx="1708614" cy="461665"/>
          </a:xfrm>
          <a:prstGeom prst="rect">
            <a:avLst/>
          </a:prstGeom>
          <a:noFill/>
        </p:spPr>
        <p:txBody>
          <a:bodyPr wrap="square" rtlCol="0">
            <a:spAutoFit/>
          </a:bodyPr>
          <a:lstStyle/>
          <a:p>
            <a:pPr algn="ctr" fontAlgn="base"/>
            <a:r>
              <a:rPr lang="en-GB" sz="1200" b="1" i="1" dirty="0">
                <a:latin typeface="Comic Sans MS" panose="030F0702030302020204" pitchFamily="66" charset="0"/>
              </a:rPr>
              <a:t>KEEP IMPORVING INCREDIBLES</a:t>
            </a:r>
          </a:p>
        </p:txBody>
      </p:sp>
      <p:sp>
        <p:nvSpPr>
          <p:cNvPr id="19" name="TextBox 18"/>
          <p:cNvSpPr txBox="1"/>
          <p:nvPr/>
        </p:nvSpPr>
        <p:spPr>
          <a:xfrm>
            <a:off x="2042049" y="4125262"/>
            <a:ext cx="1708614" cy="276999"/>
          </a:xfrm>
          <a:prstGeom prst="rect">
            <a:avLst/>
          </a:prstGeom>
          <a:noFill/>
        </p:spPr>
        <p:txBody>
          <a:bodyPr wrap="square" rtlCol="0">
            <a:spAutoFit/>
          </a:bodyPr>
          <a:lstStyle/>
          <a:p>
            <a:pPr algn="ctr" fontAlgn="base"/>
            <a:r>
              <a:rPr lang="en-GB" sz="1200" b="1" i="1" dirty="0">
                <a:latin typeface="Comic Sans MS" panose="030F0702030302020204" pitchFamily="66" charset="0"/>
              </a:rPr>
              <a:t>CAPTAIN CURIOUS</a:t>
            </a:r>
          </a:p>
        </p:txBody>
      </p:sp>
      <p:sp>
        <p:nvSpPr>
          <p:cNvPr id="20" name="TextBox 19"/>
          <p:cNvSpPr txBox="1"/>
          <p:nvPr/>
        </p:nvSpPr>
        <p:spPr>
          <a:xfrm>
            <a:off x="-96377" y="4262159"/>
            <a:ext cx="2510813" cy="461665"/>
          </a:xfrm>
          <a:prstGeom prst="rect">
            <a:avLst/>
          </a:prstGeom>
          <a:noFill/>
        </p:spPr>
        <p:txBody>
          <a:bodyPr wrap="square" rtlCol="0">
            <a:spAutoFit/>
          </a:bodyPr>
          <a:lstStyle/>
          <a:p>
            <a:pPr algn="ctr" fontAlgn="base"/>
            <a:r>
              <a:rPr lang="en-GB" sz="1200" b="1" i="1" dirty="0">
                <a:latin typeface="Comic Sans MS" panose="030F0702030302020204" pitchFamily="66" charset="0"/>
              </a:rPr>
              <a:t>DON’T GIVE UP </a:t>
            </a:r>
          </a:p>
          <a:p>
            <a:pPr algn="ctr" fontAlgn="base"/>
            <a:r>
              <a:rPr lang="en-GB" sz="1200" b="1" i="1" dirty="0">
                <a:latin typeface="Comic Sans MS" panose="030F0702030302020204" pitchFamily="66" charset="0"/>
              </a:rPr>
              <a:t>DAREDEVIL</a:t>
            </a:r>
          </a:p>
        </p:txBody>
      </p:sp>
      <p:pic>
        <p:nvPicPr>
          <p:cNvPr id="1034" name="Picture 10" descr="Purple Pen pupil assessment response - guide | Teaching Resources"/>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74497" y="5124640"/>
            <a:ext cx="1378359" cy="10337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backgroundRemoval t="0" b="93284" l="0" r="100000"/>
                    </a14:imgEffect>
                  </a14:imgLayer>
                </a14:imgProps>
              </a:ext>
            </a:extLst>
          </a:blip>
          <a:stretch>
            <a:fillRect/>
          </a:stretch>
        </p:blipFill>
        <p:spPr>
          <a:xfrm>
            <a:off x="516888" y="6328804"/>
            <a:ext cx="2478068" cy="360936"/>
          </a:xfrm>
          <a:prstGeom prst="rect">
            <a:avLst/>
          </a:prstGeom>
        </p:spPr>
      </p:pic>
      <p:pic>
        <p:nvPicPr>
          <p:cNvPr id="9" name="Picture 8"/>
          <p:cNvPicPr>
            <a:picLocks noChangeAspect="1"/>
          </p:cNvPicPr>
          <p:nvPr/>
        </p:nvPicPr>
        <p:blipFill>
          <a:blip r:embed="rId13"/>
          <a:stretch>
            <a:fillRect/>
          </a:stretch>
        </p:blipFill>
        <p:spPr>
          <a:xfrm>
            <a:off x="9439061" y="4613139"/>
            <a:ext cx="1411982" cy="1281502"/>
          </a:xfrm>
          <a:prstGeom prst="rect">
            <a:avLst/>
          </a:prstGeom>
        </p:spPr>
      </p:pic>
      <p:pic>
        <p:nvPicPr>
          <p:cNvPr id="2050" name="Picture 2" descr="Im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58047" y="5541130"/>
            <a:ext cx="1531480" cy="114861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7A0D41A-B7E1-4A2A-99F9-D3A7A47CE792}"/>
              </a:ext>
            </a:extLst>
          </p:cNvPr>
          <p:cNvSpPr txBox="1"/>
          <p:nvPr/>
        </p:nvSpPr>
        <p:spPr>
          <a:xfrm>
            <a:off x="9500528" y="2863933"/>
            <a:ext cx="1823259" cy="954107"/>
          </a:xfrm>
          <a:prstGeom prst="rect">
            <a:avLst/>
          </a:prstGeom>
          <a:noFill/>
        </p:spPr>
        <p:txBody>
          <a:bodyPr wrap="square" rtlCol="0">
            <a:spAutoFit/>
          </a:bodyPr>
          <a:lstStyle/>
          <a:p>
            <a:pPr algn="ctr" fontAlgn="base"/>
            <a:r>
              <a:rPr lang="en-GB" sz="1400" dirty="0">
                <a:latin typeface="Comic Sans MS" panose="030F0702030302020204" pitchFamily="66" charset="0"/>
              </a:rPr>
              <a:t>We encourage pupils to work in their Challenge Zone</a:t>
            </a:r>
          </a:p>
        </p:txBody>
      </p:sp>
    </p:spTree>
    <p:extLst>
      <p:ext uri="{BB962C8B-B14F-4D97-AF65-F5344CB8AC3E}">
        <p14:creationId xmlns:p14="http://schemas.microsoft.com/office/powerpoint/2010/main" val="818365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B3FF80F5-BB0D-1D43-8E04-DB6520AE6186}"/>
              </a:ext>
            </a:extLst>
          </p:cNvPr>
          <p:cNvSpPr>
            <a:spLocks/>
          </p:cNvSpPr>
          <p:nvPr/>
        </p:nvSpPr>
        <p:spPr bwMode="auto">
          <a:xfrm>
            <a:off x="82920" y="194363"/>
            <a:ext cx="2211393" cy="1446016"/>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28575">
            <a:solidFill>
              <a:schemeClr val="tx1">
                <a:lumMod val="50000"/>
                <a:lumOff val="50000"/>
              </a:schemeClr>
            </a:solidFill>
            <a:prstDash val="solid"/>
            <a:round/>
            <a:headEnd/>
            <a:tailEnd/>
          </a:ln>
        </p:spPr>
        <p:txBody>
          <a:bodyPr lIns="360000" anchor="ctr"/>
          <a:lstStyle/>
          <a:p>
            <a:pPr lvl="1"/>
            <a:r>
              <a:rPr lang="en-GB" b="1" i="1" dirty="0"/>
              <a:t>Areas of Learning Experience …</a:t>
            </a:r>
          </a:p>
          <a:p>
            <a:pPr marL="742950" lvl="1" indent="-285750">
              <a:buFont typeface="Arial" panose="020B0604020202020204" pitchFamily="34" charset="0"/>
              <a:buChar char="•"/>
            </a:pPr>
            <a:endParaRPr lang="en-GB" sz="1600" dirty="0"/>
          </a:p>
        </p:txBody>
      </p:sp>
      <p:pic>
        <p:nvPicPr>
          <p:cNvPr id="3" name="Picture 2"/>
          <p:cNvPicPr>
            <a:picLocks noChangeAspect="1"/>
          </p:cNvPicPr>
          <p:nvPr/>
        </p:nvPicPr>
        <p:blipFill>
          <a:blip r:embed="rId2"/>
          <a:stretch>
            <a:fillRect/>
          </a:stretch>
        </p:blipFill>
        <p:spPr>
          <a:xfrm>
            <a:off x="232755" y="5918662"/>
            <a:ext cx="11812241" cy="764772"/>
          </a:xfrm>
          <a:prstGeom prst="rect">
            <a:avLst/>
          </a:prstGeom>
          <a:solidFill>
            <a:srgbClr val="76D6FF"/>
          </a:solidFill>
          <a:ln>
            <a:solidFill>
              <a:srgbClr val="76D6FF"/>
            </a:solidFill>
          </a:ln>
        </p:spPr>
      </p:pic>
      <p:pic>
        <p:nvPicPr>
          <p:cNvPr id="4" name="Picture 3"/>
          <p:cNvPicPr>
            <a:picLocks noChangeAspect="1"/>
          </p:cNvPicPr>
          <p:nvPr/>
        </p:nvPicPr>
        <p:blipFill>
          <a:blip r:embed="rId3"/>
          <a:stretch>
            <a:fillRect/>
          </a:stretch>
        </p:blipFill>
        <p:spPr>
          <a:xfrm>
            <a:off x="272904" y="4422941"/>
            <a:ext cx="1773636" cy="1379341"/>
          </a:xfrm>
          <a:prstGeom prst="rect">
            <a:avLst/>
          </a:prstGeom>
        </p:spPr>
      </p:pic>
      <p:pic>
        <p:nvPicPr>
          <p:cNvPr id="5" name="Picture 4"/>
          <p:cNvPicPr>
            <a:picLocks noChangeAspect="1"/>
          </p:cNvPicPr>
          <p:nvPr/>
        </p:nvPicPr>
        <p:blipFill>
          <a:blip r:embed="rId4"/>
          <a:stretch>
            <a:fillRect/>
          </a:stretch>
        </p:blipFill>
        <p:spPr>
          <a:xfrm>
            <a:off x="4206632" y="4422940"/>
            <a:ext cx="1844719" cy="1379342"/>
          </a:xfrm>
          <a:prstGeom prst="rect">
            <a:avLst/>
          </a:prstGeom>
        </p:spPr>
      </p:pic>
      <p:pic>
        <p:nvPicPr>
          <p:cNvPr id="6" name="Picture 5"/>
          <p:cNvPicPr>
            <a:picLocks noChangeAspect="1"/>
          </p:cNvPicPr>
          <p:nvPr/>
        </p:nvPicPr>
        <p:blipFill>
          <a:blip r:embed="rId5"/>
          <a:stretch>
            <a:fillRect/>
          </a:stretch>
        </p:blipFill>
        <p:spPr>
          <a:xfrm>
            <a:off x="10101786" y="4395442"/>
            <a:ext cx="1875760" cy="1379342"/>
          </a:xfrm>
          <a:prstGeom prst="rect">
            <a:avLst/>
          </a:prstGeom>
        </p:spPr>
      </p:pic>
      <p:pic>
        <p:nvPicPr>
          <p:cNvPr id="7" name="Picture 6"/>
          <p:cNvPicPr>
            <a:picLocks noChangeAspect="1"/>
          </p:cNvPicPr>
          <p:nvPr/>
        </p:nvPicPr>
        <p:blipFill>
          <a:blip r:embed="rId6"/>
          <a:stretch>
            <a:fillRect/>
          </a:stretch>
        </p:blipFill>
        <p:spPr>
          <a:xfrm>
            <a:off x="2201677" y="4422941"/>
            <a:ext cx="1875760" cy="1379342"/>
          </a:xfrm>
          <a:prstGeom prst="rect">
            <a:avLst/>
          </a:prstGeom>
        </p:spPr>
      </p:pic>
      <p:pic>
        <p:nvPicPr>
          <p:cNvPr id="8" name="Picture 7"/>
          <p:cNvPicPr>
            <a:picLocks noChangeAspect="1"/>
          </p:cNvPicPr>
          <p:nvPr/>
        </p:nvPicPr>
        <p:blipFill>
          <a:blip r:embed="rId7"/>
          <a:stretch>
            <a:fillRect/>
          </a:stretch>
        </p:blipFill>
        <p:spPr>
          <a:xfrm>
            <a:off x="8141166" y="4395443"/>
            <a:ext cx="1859088" cy="1379341"/>
          </a:xfrm>
          <a:prstGeom prst="rect">
            <a:avLst/>
          </a:prstGeom>
        </p:spPr>
      </p:pic>
      <p:pic>
        <p:nvPicPr>
          <p:cNvPr id="9" name="Picture 8"/>
          <p:cNvPicPr>
            <a:picLocks noChangeAspect="1"/>
          </p:cNvPicPr>
          <p:nvPr/>
        </p:nvPicPr>
        <p:blipFill>
          <a:blip r:embed="rId8"/>
          <a:stretch>
            <a:fillRect/>
          </a:stretch>
        </p:blipFill>
        <p:spPr>
          <a:xfrm>
            <a:off x="6180546" y="4422940"/>
            <a:ext cx="1831425" cy="1379343"/>
          </a:xfrm>
          <a:prstGeom prst="rect">
            <a:avLst/>
          </a:prstGeom>
        </p:spPr>
      </p:pic>
      <p:sp>
        <p:nvSpPr>
          <p:cNvPr id="10" name="TextBox 9"/>
          <p:cNvSpPr txBox="1"/>
          <p:nvPr/>
        </p:nvSpPr>
        <p:spPr>
          <a:xfrm>
            <a:off x="2615739" y="698310"/>
            <a:ext cx="8589818" cy="800219"/>
          </a:xfrm>
          <a:prstGeom prst="rect">
            <a:avLst/>
          </a:prstGeom>
          <a:noFill/>
        </p:spPr>
        <p:txBody>
          <a:bodyPr wrap="square" rtlCol="0">
            <a:spAutoFit/>
          </a:bodyPr>
          <a:lstStyle/>
          <a:p>
            <a:pPr algn="ctr" fontAlgn="base"/>
            <a:r>
              <a:rPr lang="en-GB" sz="1600" dirty="0">
                <a:latin typeface="Comic Sans MS" panose="030F0702030302020204" pitchFamily="66" charset="0"/>
              </a:rPr>
              <a:t>The Areas of Learning Experience connect to the Four Purposes, the shared vision and aspiration for every pupil at Gwenfro.</a:t>
            </a:r>
          </a:p>
          <a:p>
            <a:pPr fontAlgn="base"/>
            <a:endParaRPr lang="en-GB" sz="1400" dirty="0">
              <a:latin typeface="Comic Sans MS" panose="030F0702030302020204" pitchFamily="66" charset="0"/>
            </a:endParaRPr>
          </a:p>
        </p:txBody>
      </p:sp>
      <p:sp>
        <p:nvSpPr>
          <p:cNvPr id="11" name="TextBox 10"/>
          <p:cNvSpPr txBox="1"/>
          <p:nvPr/>
        </p:nvSpPr>
        <p:spPr>
          <a:xfrm>
            <a:off x="642940" y="3109513"/>
            <a:ext cx="10856333" cy="1169551"/>
          </a:xfrm>
          <a:prstGeom prst="rect">
            <a:avLst/>
          </a:prstGeom>
          <a:noFill/>
        </p:spPr>
        <p:txBody>
          <a:bodyPr wrap="square" rtlCol="0">
            <a:spAutoFit/>
          </a:bodyPr>
          <a:lstStyle/>
          <a:p>
            <a:pPr algn="ctr" fontAlgn="base"/>
            <a:r>
              <a:rPr lang="en-GB" sz="1400" dirty="0">
                <a:latin typeface="Comic Sans MS" panose="030F0702030302020204" pitchFamily="66" charset="0"/>
              </a:rPr>
              <a:t>Each AOLE has an explanation of how it supports the Four Purposes in the form a ‘What Matters’ statement. This describes the key skills, knowledge and experience our pupils should learn and contributes to what we plan for our pupil at Gwenfro. </a:t>
            </a:r>
          </a:p>
          <a:p>
            <a:pPr algn="ctr" fontAlgn="base"/>
            <a:endParaRPr lang="en-GB" sz="1400" dirty="0">
              <a:latin typeface="Comic Sans MS" panose="030F0702030302020204" pitchFamily="66" charset="0"/>
            </a:endParaRPr>
          </a:p>
          <a:p>
            <a:pPr algn="ctr" fontAlgn="base"/>
            <a:r>
              <a:rPr lang="en-GB" sz="1400" dirty="0">
                <a:latin typeface="Comic Sans MS" panose="030F0702030302020204" pitchFamily="66" charset="0"/>
              </a:rPr>
              <a:t>Staff at Gwenfro have worked to ensure a deepened understanding of the Statements of What Matters which will be used to map out our curriculum content as we move forward in planning for Curriculum for Wales. </a:t>
            </a:r>
          </a:p>
        </p:txBody>
      </p:sp>
      <p:sp>
        <p:nvSpPr>
          <p:cNvPr id="14" name="TextBox 13"/>
          <p:cNvSpPr txBox="1"/>
          <p:nvPr/>
        </p:nvSpPr>
        <p:spPr>
          <a:xfrm>
            <a:off x="603069" y="1697019"/>
            <a:ext cx="10896204" cy="1384995"/>
          </a:xfrm>
          <a:prstGeom prst="rect">
            <a:avLst/>
          </a:prstGeom>
          <a:noFill/>
        </p:spPr>
        <p:txBody>
          <a:bodyPr wrap="square" rtlCol="0">
            <a:spAutoFit/>
          </a:bodyPr>
          <a:lstStyle/>
          <a:p>
            <a:pPr algn="ctr" fontAlgn="base"/>
            <a:r>
              <a:rPr lang="en-GB" sz="1400" dirty="0">
                <a:latin typeface="Comic Sans MS" panose="030F0702030302020204" pitchFamily="66" charset="0"/>
              </a:rPr>
              <a:t>Our curriculum at Gwenfro features the Six Areas of Learning and Experience (AOLE’s), which are: </a:t>
            </a:r>
          </a:p>
          <a:p>
            <a:pPr algn="ctr" fontAlgn="base"/>
            <a:r>
              <a:rPr lang="en-GB" sz="1400" dirty="0">
                <a:latin typeface="Comic Sans MS" panose="030F0702030302020204" pitchFamily="66" charset="0"/>
              </a:rPr>
              <a:t>Expressive Arts; Health and Well-being; Humanities; Languages, Literacy and Communication; Mathematics and Numeracy; Science and Technology. </a:t>
            </a:r>
          </a:p>
          <a:p>
            <a:pPr algn="ctr" fontAlgn="base"/>
            <a:endParaRPr lang="en-GB" sz="1400" dirty="0">
              <a:latin typeface="Comic Sans MS" panose="030F0702030302020204" pitchFamily="66" charset="0"/>
            </a:endParaRPr>
          </a:p>
          <a:p>
            <a:pPr algn="ctr" fontAlgn="base"/>
            <a:r>
              <a:rPr lang="en-GB" sz="1400" dirty="0">
                <a:latin typeface="Comic Sans MS" panose="030F0702030302020204" pitchFamily="66" charset="0"/>
              </a:rPr>
              <a:t>Experiences, knowledge and skills are developed through a learners journey from age 3 to 16 and is set out for each of the AOLE’s. </a:t>
            </a:r>
          </a:p>
        </p:txBody>
      </p:sp>
    </p:spTree>
    <p:extLst>
      <p:ext uri="{BB962C8B-B14F-4D97-AF65-F5344CB8AC3E}">
        <p14:creationId xmlns:p14="http://schemas.microsoft.com/office/powerpoint/2010/main" val="4254645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390D3585-613B-FA48-8027-0C62189E04A7}"/>
              </a:ext>
            </a:extLst>
          </p:cNvPr>
          <p:cNvSpPr>
            <a:spLocks/>
          </p:cNvSpPr>
          <p:nvPr/>
        </p:nvSpPr>
        <p:spPr bwMode="auto">
          <a:xfrm>
            <a:off x="146260" y="95986"/>
            <a:ext cx="1843253" cy="1782692"/>
          </a:xfrm>
          <a:custGeom>
            <a:avLst/>
            <a:gdLst>
              <a:gd name="T0" fmla="*/ 1085 w 1979"/>
              <a:gd name="T1" fmla="*/ 386 h 2371"/>
              <a:gd name="T2" fmla="*/ 1070 w 1979"/>
              <a:gd name="T3" fmla="*/ 368 h 2371"/>
              <a:gd name="T4" fmla="*/ 1073 w 1979"/>
              <a:gd name="T5" fmla="*/ 345 h 2371"/>
              <a:gd name="T6" fmla="*/ 1094 w 1979"/>
              <a:gd name="T7" fmla="*/ 323 h 2371"/>
              <a:gd name="T8" fmla="*/ 1124 w 1979"/>
              <a:gd name="T9" fmla="*/ 305 h 2371"/>
              <a:gd name="T10" fmla="*/ 1166 w 1979"/>
              <a:gd name="T11" fmla="*/ 265 h 2371"/>
              <a:gd name="T12" fmla="*/ 1188 w 1979"/>
              <a:gd name="T13" fmla="*/ 215 h 2371"/>
              <a:gd name="T14" fmla="*/ 1190 w 1979"/>
              <a:gd name="T15" fmla="*/ 164 h 2371"/>
              <a:gd name="T16" fmla="*/ 1163 w 1979"/>
              <a:gd name="T17" fmla="*/ 96 h 2371"/>
              <a:gd name="T18" fmla="*/ 1108 w 1979"/>
              <a:gd name="T19" fmla="*/ 42 h 2371"/>
              <a:gd name="T20" fmla="*/ 1030 w 1979"/>
              <a:gd name="T21" fmla="*/ 7 h 2371"/>
              <a:gd name="T22" fmla="*/ 963 w 1979"/>
              <a:gd name="T23" fmla="*/ 0 h 2371"/>
              <a:gd name="T24" fmla="*/ 873 w 1979"/>
              <a:gd name="T25" fmla="*/ 13 h 2371"/>
              <a:gd name="T26" fmla="*/ 800 w 1979"/>
              <a:gd name="T27" fmla="*/ 54 h 2371"/>
              <a:gd name="T28" fmla="*/ 750 w 1979"/>
              <a:gd name="T29" fmla="*/ 112 h 2371"/>
              <a:gd name="T30" fmla="*/ 732 w 1979"/>
              <a:gd name="T31" fmla="*/ 184 h 2371"/>
              <a:gd name="T32" fmla="*/ 740 w 1979"/>
              <a:gd name="T33" fmla="*/ 229 h 2371"/>
              <a:gd name="T34" fmla="*/ 765 w 1979"/>
              <a:gd name="T35" fmla="*/ 274 h 2371"/>
              <a:gd name="T36" fmla="*/ 813 w 1979"/>
              <a:gd name="T37" fmla="*/ 312 h 2371"/>
              <a:gd name="T38" fmla="*/ 837 w 1979"/>
              <a:gd name="T39" fmla="*/ 329 h 2371"/>
              <a:gd name="T40" fmla="*/ 852 w 1979"/>
              <a:gd name="T41" fmla="*/ 351 h 2371"/>
              <a:gd name="T42" fmla="*/ 850 w 1979"/>
              <a:gd name="T43" fmla="*/ 374 h 2371"/>
              <a:gd name="T44" fmla="*/ 831 w 1979"/>
              <a:gd name="T45" fmla="*/ 389 h 2371"/>
              <a:gd name="T46" fmla="*/ 0 w 1979"/>
              <a:gd name="T47" fmla="*/ 1233 h 2371"/>
              <a:gd name="T48" fmla="*/ 33 w 1979"/>
              <a:gd name="T49" fmla="*/ 1244 h 2371"/>
              <a:gd name="T50" fmla="*/ 70 w 1979"/>
              <a:gd name="T51" fmla="*/ 1205 h 2371"/>
              <a:gd name="T52" fmla="*/ 102 w 1979"/>
              <a:gd name="T53" fmla="*/ 1165 h 2371"/>
              <a:gd name="T54" fmla="*/ 142 w 1979"/>
              <a:gd name="T55" fmla="*/ 1138 h 2371"/>
              <a:gd name="T56" fmla="*/ 200 w 1979"/>
              <a:gd name="T57" fmla="*/ 1124 h 2371"/>
              <a:gd name="T58" fmla="*/ 254 w 1979"/>
              <a:gd name="T59" fmla="*/ 1135 h 2371"/>
              <a:gd name="T60" fmla="*/ 317 w 1979"/>
              <a:gd name="T61" fmla="*/ 1176 h 2371"/>
              <a:gd name="T62" fmla="*/ 362 w 1979"/>
              <a:gd name="T63" fmla="*/ 1245 h 2371"/>
              <a:gd name="T64" fmla="*/ 383 w 1979"/>
              <a:gd name="T65" fmla="*/ 1330 h 2371"/>
              <a:gd name="T66" fmla="*/ 380 w 1979"/>
              <a:gd name="T67" fmla="*/ 1401 h 2371"/>
              <a:gd name="T68" fmla="*/ 353 w 1979"/>
              <a:gd name="T69" fmla="*/ 1483 h 2371"/>
              <a:gd name="T70" fmla="*/ 303 w 1979"/>
              <a:gd name="T71" fmla="*/ 1544 h 2371"/>
              <a:gd name="T72" fmla="*/ 238 w 1979"/>
              <a:gd name="T73" fmla="*/ 1579 h 2371"/>
              <a:gd name="T74" fmla="*/ 184 w 1979"/>
              <a:gd name="T75" fmla="*/ 1583 h 2371"/>
              <a:gd name="T76" fmla="*/ 130 w 1979"/>
              <a:gd name="T77" fmla="*/ 1565 h 2371"/>
              <a:gd name="T78" fmla="*/ 88 w 1979"/>
              <a:gd name="T79" fmla="*/ 1528 h 2371"/>
              <a:gd name="T80" fmla="*/ 63 w 1979"/>
              <a:gd name="T81" fmla="*/ 1489 h 2371"/>
              <a:gd name="T82" fmla="*/ 24 w 1979"/>
              <a:gd name="T83" fmla="*/ 1462 h 2371"/>
              <a:gd name="T84" fmla="*/ 0 w 1979"/>
              <a:gd name="T85" fmla="*/ 2371 h 2371"/>
              <a:gd name="T86" fmla="*/ 853 w 1979"/>
              <a:gd name="T87" fmla="*/ 2356 h 2371"/>
              <a:gd name="T88" fmla="*/ 836 w 1979"/>
              <a:gd name="T89" fmla="*/ 2322 h 2371"/>
              <a:gd name="T90" fmla="*/ 800 w 1979"/>
              <a:gd name="T91" fmla="*/ 2298 h 2371"/>
              <a:gd name="T92" fmla="*/ 758 w 1979"/>
              <a:gd name="T93" fmla="*/ 2257 h 2371"/>
              <a:gd name="T94" fmla="*/ 735 w 1979"/>
              <a:gd name="T95" fmla="*/ 2208 h 2371"/>
              <a:gd name="T96" fmla="*/ 734 w 1979"/>
              <a:gd name="T97" fmla="*/ 2157 h 2371"/>
              <a:gd name="T98" fmla="*/ 759 w 1979"/>
              <a:gd name="T99" fmla="*/ 2088 h 2371"/>
              <a:gd name="T100" fmla="*/ 816 w 1979"/>
              <a:gd name="T101" fmla="*/ 2035 h 2371"/>
              <a:gd name="T102" fmla="*/ 894 w 1979"/>
              <a:gd name="T103" fmla="*/ 2000 h 2371"/>
              <a:gd name="T104" fmla="*/ 961 w 1979"/>
              <a:gd name="T105" fmla="*/ 1993 h 2371"/>
              <a:gd name="T106" fmla="*/ 1051 w 1979"/>
              <a:gd name="T107" fmla="*/ 2006 h 2371"/>
              <a:gd name="T108" fmla="*/ 1124 w 1979"/>
              <a:gd name="T109" fmla="*/ 2046 h 2371"/>
              <a:gd name="T110" fmla="*/ 1173 w 1979"/>
              <a:gd name="T111" fmla="*/ 2105 h 2371"/>
              <a:gd name="T112" fmla="*/ 1191 w 1979"/>
              <a:gd name="T113" fmla="*/ 2177 h 2371"/>
              <a:gd name="T114" fmla="*/ 1184 w 1979"/>
              <a:gd name="T115" fmla="*/ 2221 h 2371"/>
              <a:gd name="T116" fmla="*/ 1158 w 1979"/>
              <a:gd name="T117" fmla="*/ 2266 h 2371"/>
              <a:gd name="T118" fmla="*/ 1111 w 1979"/>
              <a:gd name="T119" fmla="*/ 2305 h 2371"/>
              <a:gd name="T120" fmla="*/ 1079 w 1979"/>
              <a:gd name="T121" fmla="*/ 2329 h 2371"/>
              <a:gd name="T122" fmla="*/ 1072 w 1979"/>
              <a:gd name="T123" fmla="*/ 2363 h 2371"/>
              <a:gd name="T124" fmla="*/ 1100 w 1979"/>
              <a:gd name="T125" fmla="*/ 392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1">
                <a:moveTo>
                  <a:pt x="1100" y="392"/>
                </a:moveTo>
                <a:lnTo>
                  <a:pt x="1100" y="392"/>
                </a:lnTo>
                <a:lnTo>
                  <a:pt x="1093" y="389"/>
                </a:lnTo>
                <a:lnTo>
                  <a:pt x="1085" y="386"/>
                </a:lnTo>
                <a:lnTo>
                  <a:pt x="1081" y="383"/>
                </a:lnTo>
                <a:lnTo>
                  <a:pt x="1076" y="378"/>
                </a:lnTo>
                <a:lnTo>
                  <a:pt x="1073" y="374"/>
                </a:lnTo>
                <a:lnTo>
                  <a:pt x="1070" y="368"/>
                </a:lnTo>
                <a:lnTo>
                  <a:pt x="1070" y="363"/>
                </a:lnTo>
                <a:lnTo>
                  <a:pt x="1070" y="357"/>
                </a:lnTo>
                <a:lnTo>
                  <a:pt x="1072" y="351"/>
                </a:lnTo>
                <a:lnTo>
                  <a:pt x="1073" y="345"/>
                </a:lnTo>
                <a:lnTo>
                  <a:pt x="1078" y="339"/>
                </a:lnTo>
                <a:lnTo>
                  <a:pt x="1082" y="333"/>
                </a:lnTo>
                <a:lnTo>
                  <a:pt x="1087" y="329"/>
                </a:lnTo>
                <a:lnTo>
                  <a:pt x="1094" y="323"/>
                </a:lnTo>
                <a:lnTo>
                  <a:pt x="1102" y="317"/>
                </a:lnTo>
                <a:lnTo>
                  <a:pt x="1111" y="312"/>
                </a:lnTo>
                <a:lnTo>
                  <a:pt x="1111" y="312"/>
                </a:lnTo>
                <a:lnTo>
                  <a:pt x="1124" y="305"/>
                </a:lnTo>
                <a:lnTo>
                  <a:pt x="1136" y="296"/>
                </a:lnTo>
                <a:lnTo>
                  <a:pt x="1151" y="283"/>
                </a:lnTo>
                <a:lnTo>
                  <a:pt x="1158" y="274"/>
                </a:lnTo>
                <a:lnTo>
                  <a:pt x="1166" y="265"/>
                </a:lnTo>
                <a:lnTo>
                  <a:pt x="1173" y="254"/>
                </a:lnTo>
                <a:lnTo>
                  <a:pt x="1179" y="242"/>
                </a:lnTo>
                <a:lnTo>
                  <a:pt x="1184" y="229"/>
                </a:lnTo>
                <a:lnTo>
                  <a:pt x="1188" y="215"/>
                </a:lnTo>
                <a:lnTo>
                  <a:pt x="1190" y="200"/>
                </a:lnTo>
                <a:lnTo>
                  <a:pt x="1191" y="184"/>
                </a:lnTo>
                <a:lnTo>
                  <a:pt x="1191" y="184"/>
                </a:lnTo>
                <a:lnTo>
                  <a:pt x="1190" y="164"/>
                </a:lnTo>
                <a:lnTo>
                  <a:pt x="1187" y="147"/>
                </a:lnTo>
                <a:lnTo>
                  <a:pt x="1181" y="129"/>
                </a:lnTo>
                <a:lnTo>
                  <a:pt x="1173" y="112"/>
                </a:lnTo>
                <a:lnTo>
                  <a:pt x="1163" y="96"/>
                </a:lnTo>
                <a:lnTo>
                  <a:pt x="1152" y="81"/>
                </a:lnTo>
                <a:lnTo>
                  <a:pt x="1139" y="66"/>
                </a:lnTo>
                <a:lnTo>
                  <a:pt x="1124" y="54"/>
                </a:lnTo>
                <a:lnTo>
                  <a:pt x="1108" y="42"/>
                </a:lnTo>
                <a:lnTo>
                  <a:pt x="1090" y="31"/>
                </a:lnTo>
                <a:lnTo>
                  <a:pt x="1072" y="21"/>
                </a:lnTo>
                <a:lnTo>
                  <a:pt x="1051" y="13"/>
                </a:lnTo>
                <a:lnTo>
                  <a:pt x="1030" y="7"/>
                </a:lnTo>
                <a:lnTo>
                  <a:pt x="1007" y="3"/>
                </a:lnTo>
                <a:lnTo>
                  <a:pt x="985" y="0"/>
                </a:lnTo>
                <a:lnTo>
                  <a:pt x="963" y="0"/>
                </a:lnTo>
                <a:lnTo>
                  <a:pt x="963" y="0"/>
                </a:lnTo>
                <a:lnTo>
                  <a:pt x="939" y="0"/>
                </a:lnTo>
                <a:lnTo>
                  <a:pt x="916" y="3"/>
                </a:lnTo>
                <a:lnTo>
                  <a:pt x="894" y="7"/>
                </a:lnTo>
                <a:lnTo>
                  <a:pt x="873" y="13"/>
                </a:lnTo>
                <a:lnTo>
                  <a:pt x="852" y="21"/>
                </a:lnTo>
                <a:lnTo>
                  <a:pt x="834" y="31"/>
                </a:lnTo>
                <a:lnTo>
                  <a:pt x="816" y="42"/>
                </a:lnTo>
                <a:lnTo>
                  <a:pt x="800" y="54"/>
                </a:lnTo>
                <a:lnTo>
                  <a:pt x="785" y="66"/>
                </a:lnTo>
                <a:lnTo>
                  <a:pt x="771" y="81"/>
                </a:lnTo>
                <a:lnTo>
                  <a:pt x="761" y="96"/>
                </a:lnTo>
                <a:lnTo>
                  <a:pt x="750" y="112"/>
                </a:lnTo>
                <a:lnTo>
                  <a:pt x="743" y="129"/>
                </a:lnTo>
                <a:lnTo>
                  <a:pt x="737" y="147"/>
                </a:lnTo>
                <a:lnTo>
                  <a:pt x="734" y="164"/>
                </a:lnTo>
                <a:lnTo>
                  <a:pt x="732" y="184"/>
                </a:lnTo>
                <a:lnTo>
                  <a:pt x="732" y="184"/>
                </a:lnTo>
                <a:lnTo>
                  <a:pt x="734" y="200"/>
                </a:lnTo>
                <a:lnTo>
                  <a:pt x="735" y="215"/>
                </a:lnTo>
                <a:lnTo>
                  <a:pt x="740" y="229"/>
                </a:lnTo>
                <a:lnTo>
                  <a:pt x="744" y="242"/>
                </a:lnTo>
                <a:lnTo>
                  <a:pt x="752" y="254"/>
                </a:lnTo>
                <a:lnTo>
                  <a:pt x="758" y="265"/>
                </a:lnTo>
                <a:lnTo>
                  <a:pt x="765" y="274"/>
                </a:lnTo>
                <a:lnTo>
                  <a:pt x="773" y="283"/>
                </a:lnTo>
                <a:lnTo>
                  <a:pt x="788" y="296"/>
                </a:lnTo>
                <a:lnTo>
                  <a:pt x="800" y="305"/>
                </a:lnTo>
                <a:lnTo>
                  <a:pt x="813" y="312"/>
                </a:lnTo>
                <a:lnTo>
                  <a:pt x="813" y="312"/>
                </a:lnTo>
                <a:lnTo>
                  <a:pt x="822" y="317"/>
                </a:lnTo>
                <a:lnTo>
                  <a:pt x="830" y="323"/>
                </a:lnTo>
                <a:lnTo>
                  <a:pt x="837" y="329"/>
                </a:lnTo>
                <a:lnTo>
                  <a:pt x="843" y="333"/>
                </a:lnTo>
                <a:lnTo>
                  <a:pt x="847" y="339"/>
                </a:lnTo>
                <a:lnTo>
                  <a:pt x="850" y="345"/>
                </a:lnTo>
                <a:lnTo>
                  <a:pt x="852" y="351"/>
                </a:lnTo>
                <a:lnTo>
                  <a:pt x="853" y="357"/>
                </a:lnTo>
                <a:lnTo>
                  <a:pt x="853" y="363"/>
                </a:lnTo>
                <a:lnTo>
                  <a:pt x="853" y="368"/>
                </a:lnTo>
                <a:lnTo>
                  <a:pt x="850" y="374"/>
                </a:lnTo>
                <a:lnTo>
                  <a:pt x="847" y="378"/>
                </a:lnTo>
                <a:lnTo>
                  <a:pt x="843" y="383"/>
                </a:lnTo>
                <a:lnTo>
                  <a:pt x="839" y="386"/>
                </a:lnTo>
                <a:lnTo>
                  <a:pt x="831" y="389"/>
                </a:lnTo>
                <a:lnTo>
                  <a:pt x="824" y="392"/>
                </a:lnTo>
                <a:lnTo>
                  <a:pt x="0" y="392"/>
                </a:lnTo>
                <a:lnTo>
                  <a:pt x="0" y="1233"/>
                </a:lnTo>
                <a:lnTo>
                  <a:pt x="0" y="1233"/>
                </a:lnTo>
                <a:lnTo>
                  <a:pt x="6" y="1241"/>
                </a:lnTo>
                <a:lnTo>
                  <a:pt x="15" y="1245"/>
                </a:lnTo>
                <a:lnTo>
                  <a:pt x="24" y="1245"/>
                </a:lnTo>
                <a:lnTo>
                  <a:pt x="33" y="1244"/>
                </a:lnTo>
                <a:lnTo>
                  <a:pt x="43" y="1239"/>
                </a:lnTo>
                <a:lnTo>
                  <a:pt x="54" y="1230"/>
                </a:lnTo>
                <a:lnTo>
                  <a:pt x="63" y="1220"/>
                </a:lnTo>
                <a:lnTo>
                  <a:pt x="70" y="1205"/>
                </a:lnTo>
                <a:lnTo>
                  <a:pt x="70" y="1205"/>
                </a:lnTo>
                <a:lnTo>
                  <a:pt x="78" y="1193"/>
                </a:lnTo>
                <a:lnTo>
                  <a:pt x="88" y="1179"/>
                </a:lnTo>
                <a:lnTo>
                  <a:pt x="102" y="1165"/>
                </a:lnTo>
                <a:lnTo>
                  <a:pt x="109" y="1157"/>
                </a:lnTo>
                <a:lnTo>
                  <a:pt x="120" y="1150"/>
                </a:lnTo>
                <a:lnTo>
                  <a:pt x="130" y="1144"/>
                </a:lnTo>
                <a:lnTo>
                  <a:pt x="142" y="1138"/>
                </a:lnTo>
                <a:lnTo>
                  <a:pt x="154" y="1132"/>
                </a:lnTo>
                <a:lnTo>
                  <a:pt x="169" y="1129"/>
                </a:lnTo>
                <a:lnTo>
                  <a:pt x="184" y="1126"/>
                </a:lnTo>
                <a:lnTo>
                  <a:pt x="200" y="1124"/>
                </a:lnTo>
                <a:lnTo>
                  <a:pt x="200" y="1124"/>
                </a:lnTo>
                <a:lnTo>
                  <a:pt x="218" y="1126"/>
                </a:lnTo>
                <a:lnTo>
                  <a:pt x="238" y="1129"/>
                </a:lnTo>
                <a:lnTo>
                  <a:pt x="254" y="1135"/>
                </a:lnTo>
                <a:lnTo>
                  <a:pt x="272" y="1142"/>
                </a:lnTo>
                <a:lnTo>
                  <a:pt x="287" y="1153"/>
                </a:lnTo>
                <a:lnTo>
                  <a:pt x="303" y="1163"/>
                </a:lnTo>
                <a:lnTo>
                  <a:pt x="317" y="1176"/>
                </a:lnTo>
                <a:lnTo>
                  <a:pt x="330" y="1191"/>
                </a:lnTo>
                <a:lnTo>
                  <a:pt x="342" y="1208"/>
                </a:lnTo>
                <a:lnTo>
                  <a:pt x="353" y="1226"/>
                </a:lnTo>
                <a:lnTo>
                  <a:pt x="362" y="1245"/>
                </a:lnTo>
                <a:lnTo>
                  <a:pt x="369" y="1265"/>
                </a:lnTo>
                <a:lnTo>
                  <a:pt x="375" y="1286"/>
                </a:lnTo>
                <a:lnTo>
                  <a:pt x="380" y="1308"/>
                </a:lnTo>
                <a:lnTo>
                  <a:pt x="383" y="1330"/>
                </a:lnTo>
                <a:lnTo>
                  <a:pt x="384" y="1354"/>
                </a:lnTo>
                <a:lnTo>
                  <a:pt x="384" y="1354"/>
                </a:lnTo>
                <a:lnTo>
                  <a:pt x="383" y="1377"/>
                </a:lnTo>
                <a:lnTo>
                  <a:pt x="380" y="1401"/>
                </a:lnTo>
                <a:lnTo>
                  <a:pt x="375" y="1422"/>
                </a:lnTo>
                <a:lnTo>
                  <a:pt x="369" y="1443"/>
                </a:lnTo>
                <a:lnTo>
                  <a:pt x="362" y="1463"/>
                </a:lnTo>
                <a:lnTo>
                  <a:pt x="353" y="1483"/>
                </a:lnTo>
                <a:lnTo>
                  <a:pt x="342" y="1499"/>
                </a:lnTo>
                <a:lnTo>
                  <a:pt x="330" y="1516"/>
                </a:lnTo>
                <a:lnTo>
                  <a:pt x="317" y="1531"/>
                </a:lnTo>
                <a:lnTo>
                  <a:pt x="303" y="1544"/>
                </a:lnTo>
                <a:lnTo>
                  <a:pt x="287" y="1556"/>
                </a:lnTo>
                <a:lnTo>
                  <a:pt x="272" y="1565"/>
                </a:lnTo>
                <a:lnTo>
                  <a:pt x="254" y="1573"/>
                </a:lnTo>
                <a:lnTo>
                  <a:pt x="238" y="1579"/>
                </a:lnTo>
                <a:lnTo>
                  <a:pt x="218" y="1582"/>
                </a:lnTo>
                <a:lnTo>
                  <a:pt x="200" y="1583"/>
                </a:lnTo>
                <a:lnTo>
                  <a:pt x="200" y="1583"/>
                </a:lnTo>
                <a:lnTo>
                  <a:pt x="184" y="1583"/>
                </a:lnTo>
                <a:lnTo>
                  <a:pt x="169" y="1580"/>
                </a:lnTo>
                <a:lnTo>
                  <a:pt x="154" y="1576"/>
                </a:lnTo>
                <a:lnTo>
                  <a:pt x="142" y="1571"/>
                </a:lnTo>
                <a:lnTo>
                  <a:pt x="130" y="1565"/>
                </a:lnTo>
                <a:lnTo>
                  <a:pt x="120" y="1558"/>
                </a:lnTo>
                <a:lnTo>
                  <a:pt x="109" y="1550"/>
                </a:lnTo>
                <a:lnTo>
                  <a:pt x="102" y="1543"/>
                </a:lnTo>
                <a:lnTo>
                  <a:pt x="88" y="1528"/>
                </a:lnTo>
                <a:lnTo>
                  <a:pt x="78" y="1516"/>
                </a:lnTo>
                <a:lnTo>
                  <a:pt x="70" y="1502"/>
                </a:lnTo>
                <a:lnTo>
                  <a:pt x="70" y="1502"/>
                </a:lnTo>
                <a:lnTo>
                  <a:pt x="63" y="1489"/>
                </a:lnTo>
                <a:lnTo>
                  <a:pt x="54" y="1477"/>
                </a:lnTo>
                <a:lnTo>
                  <a:pt x="43" y="1469"/>
                </a:lnTo>
                <a:lnTo>
                  <a:pt x="33" y="1463"/>
                </a:lnTo>
                <a:lnTo>
                  <a:pt x="24" y="1462"/>
                </a:lnTo>
                <a:lnTo>
                  <a:pt x="15" y="1463"/>
                </a:lnTo>
                <a:lnTo>
                  <a:pt x="6" y="1468"/>
                </a:lnTo>
                <a:lnTo>
                  <a:pt x="0" y="1474"/>
                </a:lnTo>
                <a:lnTo>
                  <a:pt x="0" y="2371"/>
                </a:lnTo>
                <a:lnTo>
                  <a:pt x="847" y="2371"/>
                </a:lnTo>
                <a:lnTo>
                  <a:pt x="847" y="2371"/>
                </a:lnTo>
                <a:lnTo>
                  <a:pt x="852" y="2363"/>
                </a:lnTo>
                <a:lnTo>
                  <a:pt x="853" y="2356"/>
                </a:lnTo>
                <a:lnTo>
                  <a:pt x="853" y="2347"/>
                </a:lnTo>
                <a:lnTo>
                  <a:pt x="850" y="2338"/>
                </a:lnTo>
                <a:lnTo>
                  <a:pt x="844" y="2329"/>
                </a:lnTo>
                <a:lnTo>
                  <a:pt x="836" y="2322"/>
                </a:lnTo>
                <a:lnTo>
                  <a:pt x="825" y="2313"/>
                </a:lnTo>
                <a:lnTo>
                  <a:pt x="813" y="2305"/>
                </a:lnTo>
                <a:lnTo>
                  <a:pt x="813" y="2305"/>
                </a:lnTo>
                <a:lnTo>
                  <a:pt x="800" y="2298"/>
                </a:lnTo>
                <a:lnTo>
                  <a:pt x="788" y="2289"/>
                </a:lnTo>
                <a:lnTo>
                  <a:pt x="773" y="2275"/>
                </a:lnTo>
                <a:lnTo>
                  <a:pt x="765" y="2266"/>
                </a:lnTo>
                <a:lnTo>
                  <a:pt x="758" y="2257"/>
                </a:lnTo>
                <a:lnTo>
                  <a:pt x="750" y="2247"/>
                </a:lnTo>
                <a:lnTo>
                  <a:pt x="744" y="2235"/>
                </a:lnTo>
                <a:lnTo>
                  <a:pt x="740" y="2221"/>
                </a:lnTo>
                <a:lnTo>
                  <a:pt x="735" y="2208"/>
                </a:lnTo>
                <a:lnTo>
                  <a:pt x="732" y="2193"/>
                </a:lnTo>
                <a:lnTo>
                  <a:pt x="732" y="2177"/>
                </a:lnTo>
                <a:lnTo>
                  <a:pt x="732" y="2177"/>
                </a:lnTo>
                <a:lnTo>
                  <a:pt x="734" y="2157"/>
                </a:lnTo>
                <a:lnTo>
                  <a:pt x="737" y="2139"/>
                </a:lnTo>
                <a:lnTo>
                  <a:pt x="743" y="2121"/>
                </a:lnTo>
                <a:lnTo>
                  <a:pt x="750" y="2105"/>
                </a:lnTo>
                <a:lnTo>
                  <a:pt x="759" y="2088"/>
                </a:lnTo>
                <a:lnTo>
                  <a:pt x="771" y="2073"/>
                </a:lnTo>
                <a:lnTo>
                  <a:pt x="785" y="2060"/>
                </a:lnTo>
                <a:lnTo>
                  <a:pt x="800" y="2046"/>
                </a:lnTo>
                <a:lnTo>
                  <a:pt x="816" y="2035"/>
                </a:lnTo>
                <a:lnTo>
                  <a:pt x="833" y="2024"/>
                </a:lnTo>
                <a:lnTo>
                  <a:pt x="852" y="2015"/>
                </a:lnTo>
                <a:lnTo>
                  <a:pt x="873" y="2006"/>
                </a:lnTo>
                <a:lnTo>
                  <a:pt x="894" y="2000"/>
                </a:lnTo>
                <a:lnTo>
                  <a:pt x="915" y="1996"/>
                </a:lnTo>
                <a:lnTo>
                  <a:pt x="939" y="1993"/>
                </a:lnTo>
                <a:lnTo>
                  <a:pt x="961" y="1993"/>
                </a:lnTo>
                <a:lnTo>
                  <a:pt x="961" y="1993"/>
                </a:lnTo>
                <a:lnTo>
                  <a:pt x="985" y="1993"/>
                </a:lnTo>
                <a:lnTo>
                  <a:pt x="1007" y="1996"/>
                </a:lnTo>
                <a:lnTo>
                  <a:pt x="1030" y="2000"/>
                </a:lnTo>
                <a:lnTo>
                  <a:pt x="1051" y="2006"/>
                </a:lnTo>
                <a:lnTo>
                  <a:pt x="1070" y="2015"/>
                </a:lnTo>
                <a:lnTo>
                  <a:pt x="1090" y="2024"/>
                </a:lnTo>
                <a:lnTo>
                  <a:pt x="1108" y="2035"/>
                </a:lnTo>
                <a:lnTo>
                  <a:pt x="1124" y="2046"/>
                </a:lnTo>
                <a:lnTo>
                  <a:pt x="1139" y="2060"/>
                </a:lnTo>
                <a:lnTo>
                  <a:pt x="1152" y="2073"/>
                </a:lnTo>
                <a:lnTo>
                  <a:pt x="1163" y="2088"/>
                </a:lnTo>
                <a:lnTo>
                  <a:pt x="1173" y="2105"/>
                </a:lnTo>
                <a:lnTo>
                  <a:pt x="1181" y="2121"/>
                </a:lnTo>
                <a:lnTo>
                  <a:pt x="1187" y="2139"/>
                </a:lnTo>
                <a:lnTo>
                  <a:pt x="1190" y="2157"/>
                </a:lnTo>
                <a:lnTo>
                  <a:pt x="1191" y="2177"/>
                </a:lnTo>
                <a:lnTo>
                  <a:pt x="1191" y="2177"/>
                </a:lnTo>
                <a:lnTo>
                  <a:pt x="1190" y="2193"/>
                </a:lnTo>
                <a:lnTo>
                  <a:pt x="1187" y="2208"/>
                </a:lnTo>
                <a:lnTo>
                  <a:pt x="1184" y="2221"/>
                </a:lnTo>
                <a:lnTo>
                  <a:pt x="1178" y="2235"/>
                </a:lnTo>
                <a:lnTo>
                  <a:pt x="1172" y="2247"/>
                </a:lnTo>
                <a:lnTo>
                  <a:pt x="1166" y="2257"/>
                </a:lnTo>
                <a:lnTo>
                  <a:pt x="1158" y="2266"/>
                </a:lnTo>
                <a:lnTo>
                  <a:pt x="1151" y="2275"/>
                </a:lnTo>
                <a:lnTo>
                  <a:pt x="1136" y="2289"/>
                </a:lnTo>
                <a:lnTo>
                  <a:pt x="1123" y="2298"/>
                </a:lnTo>
                <a:lnTo>
                  <a:pt x="1111" y="2305"/>
                </a:lnTo>
                <a:lnTo>
                  <a:pt x="1111" y="2305"/>
                </a:lnTo>
                <a:lnTo>
                  <a:pt x="1097" y="2313"/>
                </a:lnTo>
                <a:lnTo>
                  <a:pt x="1087" y="2322"/>
                </a:lnTo>
                <a:lnTo>
                  <a:pt x="1079" y="2329"/>
                </a:lnTo>
                <a:lnTo>
                  <a:pt x="1073" y="2338"/>
                </a:lnTo>
                <a:lnTo>
                  <a:pt x="1070" y="2347"/>
                </a:lnTo>
                <a:lnTo>
                  <a:pt x="1070" y="2356"/>
                </a:lnTo>
                <a:lnTo>
                  <a:pt x="1072" y="2363"/>
                </a:lnTo>
                <a:lnTo>
                  <a:pt x="1076" y="2371"/>
                </a:lnTo>
                <a:lnTo>
                  <a:pt x="1979" y="2371"/>
                </a:lnTo>
                <a:lnTo>
                  <a:pt x="1979" y="392"/>
                </a:lnTo>
                <a:lnTo>
                  <a:pt x="1100" y="392"/>
                </a:lnTo>
                <a:close/>
              </a:path>
            </a:pathLst>
          </a:cu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2700000" scaled="1"/>
            <a:tileRect/>
          </a:gradFill>
          <a:ln w="28575">
            <a:solidFill>
              <a:schemeClr val="tx1">
                <a:lumMod val="50000"/>
                <a:lumOff val="50000"/>
              </a:schemeClr>
            </a:solidFill>
            <a:prstDash val="solid"/>
            <a:round/>
            <a:headEnd/>
            <a:tailEnd/>
          </a:ln>
        </p:spPr>
        <p:txBody>
          <a:bodyPr lIns="288000" tIns="288000" anchor="ctr"/>
          <a:lstStyle/>
          <a:p>
            <a:pPr lvl="1"/>
            <a:r>
              <a:rPr lang="en-GB" b="1" i="1" dirty="0"/>
              <a:t>Cross Cutting Themes…</a:t>
            </a:r>
          </a:p>
          <a:p>
            <a:pPr lvl="1"/>
            <a:endParaRPr lang="en-GB" sz="1500" dirty="0"/>
          </a:p>
        </p:txBody>
      </p:sp>
      <p:sp>
        <p:nvSpPr>
          <p:cNvPr id="3" name="TextBox 2"/>
          <p:cNvSpPr txBox="1"/>
          <p:nvPr/>
        </p:nvSpPr>
        <p:spPr>
          <a:xfrm>
            <a:off x="2264267" y="514164"/>
            <a:ext cx="7675418" cy="338554"/>
          </a:xfrm>
          <a:prstGeom prst="rect">
            <a:avLst/>
          </a:prstGeom>
          <a:noFill/>
        </p:spPr>
        <p:txBody>
          <a:bodyPr wrap="square" rtlCol="0">
            <a:spAutoFit/>
          </a:bodyPr>
          <a:lstStyle/>
          <a:p>
            <a:pPr fontAlgn="base"/>
            <a:r>
              <a:rPr lang="en-GB" sz="1600" dirty="0">
                <a:latin typeface="Comic Sans MS" panose="030F0702030302020204" pitchFamily="66" charset="0"/>
              </a:rPr>
              <a:t>Cross Cutting Themes help to develop a broad and balanced curriculum </a:t>
            </a:r>
          </a:p>
        </p:txBody>
      </p:sp>
      <p:pic>
        <p:nvPicPr>
          <p:cNvPr id="1031" name="Picture 1" descr="Diagram&#10;&#10;Description automatically genera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5776" y="180346"/>
            <a:ext cx="2884828" cy="25431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5" descr="A picture containing text&#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2782" y="1848979"/>
            <a:ext cx="3851563" cy="253237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6" descr="A picture containing text&#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5148">
            <a:off x="8787527" y="2704979"/>
            <a:ext cx="2290423" cy="15312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7372350"/>
            <a:ext cx="15621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143875"/>
            <a:ext cx="193833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9" descr="Map&#10;&#10;Description automatically generat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439275"/>
            <a:ext cx="1223963" cy="142398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 descr="Shape&#10;&#10;Description automatically generate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0863263"/>
            <a:ext cx="1352550" cy="1409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2264267" y="1051802"/>
            <a:ext cx="8754774"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Cross-cutting themes are topics that are important and are integrated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within all learning. They help to enable our children to become Global learners.</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9"/>
          <p:cNvSpPr>
            <a:spLocks noChangeArrowheads="1"/>
          </p:cNvSpPr>
          <p:nvPr/>
        </p:nvSpPr>
        <p:spPr bwMode="auto">
          <a:xfrm>
            <a:off x="235922" y="1815560"/>
            <a:ext cx="3965171"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The UNCRC is the United Nations Convention on the Rights of the Child. It</a:t>
            </a:r>
            <a:r>
              <a:rPr lang="en-GB" altLang="en-US" sz="1400" dirty="0">
                <a:latin typeface="Calibri" panose="020F0502020204030204" pitchFamily="34" charset="0"/>
                <a:ea typeface="Calibri" panose="020F0502020204030204" pitchFamily="34" charset="0"/>
                <a:cs typeface="Times New Roman" panose="02020603050405020304" pitchFamily="18" charset="0"/>
              </a:rPr>
              <a:t> i</a:t>
            </a:r>
            <a:r>
              <a:rPr kumimoji="0" lang="en-GB"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s a list of rights for all children and young people, no matter who you are, where you live or what you believe in. They apply to children up to the age of 18. </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The UNCRC lists 54 articles </a:t>
            </a:r>
            <a:r>
              <a:rPr kumimoji="0" lang="en-GB"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rights that children and young people have to be safe, to play, to have an education, to be healthy, and be happy. All the rights in the UNCRC and are sorted into 7 different areas, called The Seven Core Aims.</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0"/>
          <p:cNvSpPr>
            <a:spLocks noChangeArrowheads="1"/>
          </p:cNvSpPr>
          <p:nvPr/>
        </p:nvSpPr>
        <p:spPr bwMode="auto">
          <a:xfrm>
            <a:off x="6033239" y="4569835"/>
            <a:ext cx="6021688"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altLang="en-US" sz="1400" b="0" i="0" u="none" strike="noStrike" cap="none" normalizeH="0" baseline="0" dirty="0">
                <a:ln>
                  <a:noFill/>
                </a:ln>
                <a:solidFill>
                  <a:srgbClr val="1F1F1F"/>
                </a:solidFill>
                <a:effectLst/>
                <a:latin typeface="Comic Sans MS" panose="030F0702030302020204" pitchFamily="66" charset="0"/>
                <a:ea typeface="Calibri" panose="020F0502020204030204" pitchFamily="34" charset="0"/>
                <a:cs typeface="Arial" panose="020B0604020202020204" pitchFamily="34" charset="0"/>
              </a:rPr>
              <a:t>Diversity is an awareness of the characteristics of others and treating others with compassion, empathy, understanding and equity, regardless of those characteristics. </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GB" altLang="en-US" sz="1400" b="0" i="0" u="none" strike="noStrike" cap="none" normalizeH="0" baseline="0" dirty="0">
                <a:ln>
                  <a:noFill/>
                </a:ln>
                <a:solidFill>
                  <a:srgbClr val="1F1F1F"/>
                </a:solidFill>
                <a:effectLst/>
                <a:latin typeface="Comic Sans MS" panose="030F0702030302020204" pitchFamily="66" charset="0"/>
                <a:ea typeface="Calibri" panose="020F0502020204030204" pitchFamily="34" charset="0"/>
                <a:cs typeface="Arial" panose="020B0604020202020204" pitchFamily="34" charset="0"/>
              </a:rPr>
              <a:t>This will enable pupils at Gwenfro to:</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GB" altLang="en-US" sz="1400" b="0" i="0" u="none" strike="noStrike" cap="none" normalizeH="0" baseline="0" dirty="0">
                <a:ln>
                  <a:noFill/>
                </a:ln>
                <a:solidFill>
                  <a:srgbClr val="1F1F1F"/>
                </a:solidFill>
                <a:effectLst/>
                <a:latin typeface="Comic Sans MS" panose="030F0702030302020204" pitchFamily="66" charset="0"/>
                <a:ea typeface="Times New Roman" panose="02020603050405020304" pitchFamily="18" charset="0"/>
                <a:cs typeface="Arial" panose="020B0604020202020204" pitchFamily="34" charset="0"/>
              </a:rPr>
              <a:t>develop empathy and compassion for others</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GB" altLang="en-US" sz="1400" b="0" i="0" u="none" strike="noStrike" cap="none" normalizeH="0" baseline="0" dirty="0">
                <a:ln>
                  <a:noFill/>
                </a:ln>
                <a:solidFill>
                  <a:srgbClr val="1F1F1F"/>
                </a:solidFill>
                <a:effectLst/>
                <a:latin typeface="Comic Sans MS" panose="030F0702030302020204" pitchFamily="66" charset="0"/>
                <a:ea typeface="Times New Roman" panose="02020603050405020304" pitchFamily="18" charset="0"/>
                <a:cs typeface="Arial" panose="020B0604020202020204" pitchFamily="34" charset="0"/>
              </a:rPr>
              <a:t>celebrate diverse backgrounds, values and characteristics</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GB" altLang="en-US" sz="1400" b="0" i="0" u="none" strike="noStrike" cap="none" normalizeH="0" baseline="0" dirty="0">
                <a:ln>
                  <a:noFill/>
                </a:ln>
                <a:solidFill>
                  <a:srgbClr val="1F1F1F"/>
                </a:solidFill>
                <a:effectLst/>
                <a:latin typeface="Comic Sans MS" panose="030F0702030302020204" pitchFamily="66" charset="0"/>
                <a:ea typeface="Times New Roman" panose="02020603050405020304" pitchFamily="18" charset="0"/>
                <a:cs typeface="Arial" panose="020B0604020202020204" pitchFamily="34" charset="0"/>
              </a:rPr>
              <a:t>develop their own values and sense of identity</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GB" altLang="en-US" sz="1400" b="0" i="0" u="none" strike="noStrike" cap="none" normalizeH="0" baseline="0" dirty="0">
                <a:ln>
                  <a:noFill/>
                </a:ln>
                <a:solidFill>
                  <a:srgbClr val="1F1F1F"/>
                </a:solidFill>
                <a:effectLst/>
                <a:latin typeface="Comic Sans MS" panose="030F0702030302020204" pitchFamily="66" charset="0"/>
                <a:ea typeface="Times New Roman" panose="02020603050405020304" pitchFamily="18" charset="0"/>
                <a:cs typeface="Arial" panose="020B0604020202020204" pitchFamily="34" charset="0"/>
              </a:rPr>
              <a:t>develop understanding of people with different beliefs and perspectives</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GB" altLang="en-US" sz="1400" b="0" i="0" u="none" strike="noStrike" cap="none" normalizeH="0" baseline="0" dirty="0">
                <a:ln>
                  <a:noFill/>
                </a:ln>
                <a:solidFill>
                  <a:srgbClr val="1F1F1F"/>
                </a:solidFill>
                <a:effectLst/>
                <a:latin typeface="Comic Sans MS" panose="030F0702030302020204" pitchFamily="66" charset="0"/>
                <a:ea typeface="Times New Roman" panose="02020603050405020304" pitchFamily="18" charset="0"/>
                <a:cs typeface="Arial" panose="020B0604020202020204" pitchFamily="34" charset="0"/>
              </a:rPr>
              <a:t>challenge stereotypes</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1"/>
          <p:cNvSpPr>
            <a:spLocks noChangeArrowheads="1"/>
          </p:cNvSpPr>
          <p:nvPr/>
        </p:nvSpPr>
        <p:spPr bwMode="auto">
          <a:xfrm>
            <a:off x="208228" y="4824597"/>
            <a:ext cx="5658197" cy="209288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rgbClr val="1F1F1F"/>
                </a:solidFill>
                <a:effectLst/>
                <a:latin typeface="Comic Sans MS" panose="030F0702030302020204" pitchFamily="66" charset="0"/>
                <a:ea typeface="Calibri" panose="020F0502020204030204" pitchFamily="34" charset="0"/>
                <a:cs typeface="Arial" panose="020B0604020202020204" pitchFamily="34" charset="0"/>
              </a:rPr>
              <a:t>Learning about CWRE is fundamental to developing skills for work and life. This helps learners to understand the relationship between their learning and the world of work.</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rgbClr val="1F1F1F"/>
                </a:solidFill>
                <a:effectLst/>
                <a:latin typeface="Comic Sans MS" panose="030F0702030302020204" pitchFamily="66" charset="0"/>
                <a:ea typeface="Calibri" panose="020F0502020204030204" pitchFamily="34" charset="0"/>
                <a:cs typeface="Arial" panose="020B0604020202020204" pitchFamily="34" charset="0"/>
              </a:rPr>
              <a:t>The curriculum at Gwenfro enables learners to gain experiences related to work and careers, developing knowledge of the breadth of opportunities available to them throughout their lives. This learning can help them make informed decisions about their career pathways.</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2"/>
          <p:cNvSpPr>
            <a:spLocks noChangeArrowheads="1"/>
          </p:cNvSpPr>
          <p:nvPr/>
        </p:nvSpPr>
        <p:spPr bwMode="auto">
          <a:xfrm>
            <a:off x="0" y="814387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Local, national and international contexts</a:t>
            </a:r>
            <a:endParaRPr kumimoji="0" lang="en-GB"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300" b="0" i="0" u="none" strike="noStrike" cap="none" normalizeH="0" baseline="0" dirty="0">
                <a:ln>
                  <a:noFill/>
                </a:ln>
                <a:solidFill>
                  <a:srgbClr val="1F1F1F"/>
                </a:solidFill>
                <a:effectLst/>
                <a:latin typeface="Arial" panose="020B0604020202020204" pitchFamily="34" charset="0"/>
                <a:ea typeface="Calibri" panose="020F0502020204030204" pitchFamily="34" charset="0"/>
                <a:cs typeface="Arial" panose="020B0604020202020204" pitchFamily="34" charset="0"/>
              </a:rPr>
              <a:t>The local, national and international contexts provide key perspectives for learner.</a:t>
            </a:r>
            <a:r>
              <a:rPr kumimoji="0" lang="en-GB" altLang="en-US" sz="1300" b="0" i="0" u="none" strike="noStrike" cap="none" normalizeH="0" baseline="0" dirty="0">
                <a:ln>
                  <a:noFill/>
                </a:ln>
                <a:solidFill>
                  <a:srgbClr val="1F1F1F"/>
                </a:solidFill>
                <a:effectLst/>
                <a:latin typeface="Calibri" panose="020F0502020204030204" pitchFamily="34" charset="0"/>
                <a:ea typeface="Calibri" panose="020F0502020204030204" pitchFamily="34" charset="0"/>
                <a:cs typeface="Arial" panose="020B0604020202020204" pitchFamily="34" charset="0"/>
              </a:rPr>
              <a:t> </a:t>
            </a:r>
            <a:r>
              <a:rPr kumimoji="0" lang="en-GB" altLang="en-US" sz="1300" b="0" i="0" u="none" strike="noStrike" cap="none" normalizeH="0" baseline="0" dirty="0">
                <a:ln>
                  <a:noFill/>
                </a:ln>
                <a:solidFill>
                  <a:srgbClr val="1F1F1F"/>
                </a:solidFill>
                <a:effectLst/>
                <a:latin typeface="Arial" panose="020B0604020202020204" pitchFamily="34" charset="0"/>
                <a:ea typeface="Calibri" panose="020F0502020204030204" pitchFamily="34" charset="0"/>
                <a:cs typeface="Arial" panose="020B0604020202020204" pitchFamily="34" charset="0"/>
              </a:rPr>
              <a:t>They also introduce learners to less familiar contexts, broadening their horizons, engaging with perspectives different from their own and appreciating wider challenges and issues. These contexts also help them make sense of their relationship with their communities, their national identity and the wider world.</a:t>
            </a:r>
            <a:endParaRPr kumimoji="0" lang="en-GB"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3"/>
          <p:cNvSpPr>
            <a:spLocks noChangeArrowheads="1"/>
          </p:cNvSpPr>
          <p:nvPr/>
        </p:nvSpPr>
        <p:spPr bwMode="auto">
          <a:xfrm>
            <a:off x="0" y="9439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4"/>
          <p:cNvSpPr>
            <a:spLocks noChangeArrowheads="1"/>
          </p:cNvSpPr>
          <p:nvPr/>
        </p:nvSpPr>
        <p:spPr bwMode="auto">
          <a:xfrm>
            <a:off x="0" y="108632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5"/>
          <p:cNvSpPr>
            <a:spLocks noChangeArrowheads="1"/>
          </p:cNvSpPr>
          <p:nvPr/>
        </p:nvSpPr>
        <p:spPr bwMode="auto">
          <a:xfrm>
            <a:off x="0" y="12272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Tree>
    <p:extLst>
      <p:ext uri="{BB962C8B-B14F-4D97-AF65-F5344CB8AC3E}">
        <p14:creationId xmlns:p14="http://schemas.microsoft.com/office/powerpoint/2010/main" val="3822811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6CFE8B7C-7835-F14D-AFA1-919E4C1B1E06}"/>
              </a:ext>
            </a:extLst>
          </p:cNvPr>
          <p:cNvSpPr>
            <a:spLocks/>
          </p:cNvSpPr>
          <p:nvPr/>
        </p:nvSpPr>
        <p:spPr bwMode="auto">
          <a:xfrm>
            <a:off x="206705" y="64397"/>
            <a:ext cx="1810517" cy="1747778"/>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w="28575">
            <a:solidFill>
              <a:schemeClr val="tx1">
                <a:lumMod val="50000"/>
                <a:lumOff val="50000"/>
              </a:schemeClr>
            </a:solidFill>
            <a:prstDash val="solid"/>
            <a:round/>
            <a:headEnd/>
            <a:tailEnd/>
          </a:ln>
        </p:spPr>
        <p:txBody>
          <a:bodyPr lIns="324000" tIns="288000" anchor="ctr"/>
          <a:lstStyle/>
          <a:p>
            <a:endParaRPr lang="en-GB" i="1" dirty="0"/>
          </a:p>
          <a:p>
            <a:pPr algn="ctr"/>
            <a:r>
              <a:rPr lang="en-GB" i="1" dirty="0"/>
              <a:t> </a:t>
            </a:r>
            <a:r>
              <a:rPr lang="en-GB" b="1" i="1" dirty="0"/>
              <a:t>Well-Being….</a:t>
            </a:r>
            <a:endParaRPr lang="en-GB" sz="1500" dirty="0"/>
          </a:p>
        </p:txBody>
      </p:sp>
      <p:pic>
        <p:nvPicPr>
          <p:cNvPr id="5" name="Picture 4"/>
          <p:cNvPicPr>
            <a:picLocks noChangeAspect="1"/>
          </p:cNvPicPr>
          <p:nvPr/>
        </p:nvPicPr>
        <p:blipFill>
          <a:blip r:embed="rId2"/>
          <a:stretch>
            <a:fillRect/>
          </a:stretch>
        </p:blipFill>
        <p:spPr>
          <a:xfrm>
            <a:off x="10121630" y="5617757"/>
            <a:ext cx="1495028" cy="1083949"/>
          </a:xfrm>
          <a:prstGeom prst="rect">
            <a:avLst/>
          </a:prstGeom>
        </p:spPr>
      </p:pic>
      <p:sp>
        <p:nvSpPr>
          <p:cNvPr id="7" name="TextBox 6"/>
          <p:cNvSpPr txBox="1"/>
          <p:nvPr/>
        </p:nvSpPr>
        <p:spPr>
          <a:xfrm>
            <a:off x="2264267" y="514164"/>
            <a:ext cx="7675418" cy="1077218"/>
          </a:xfrm>
          <a:prstGeom prst="rect">
            <a:avLst/>
          </a:prstGeom>
          <a:noFill/>
        </p:spPr>
        <p:txBody>
          <a:bodyPr wrap="square" rtlCol="0">
            <a:spAutoFit/>
          </a:bodyPr>
          <a:lstStyle/>
          <a:p>
            <a:pPr fontAlgn="base"/>
            <a:r>
              <a:rPr lang="en-GB" sz="1600" dirty="0">
                <a:latin typeface="Comic Sans MS" panose="030F0702030302020204" pitchFamily="66" charset="0"/>
              </a:rPr>
              <a:t>Well-being is at the core of our vision and values at Gwenfro. We understand the importance of physical and mental well-being and the impact this has on pupils’ development and progression into becoming life long learners and citizens of the world. </a:t>
            </a:r>
          </a:p>
        </p:txBody>
      </p:sp>
      <p:sp>
        <p:nvSpPr>
          <p:cNvPr id="8" name="Rectangle 9"/>
          <p:cNvSpPr>
            <a:spLocks noChangeArrowheads="1"/>
          </p:cNvSpPr>
          <p:nvPr/>
        </p:nvSpPr>
        <p:spPr bwMode="auto">
          <a:xfrm>
            <a:off x="1146345" y="5938267"/>
            <a:ext cx="874657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Gwenfro is an accredited Healthy School; and we actively encourage and support healthy lifestyles. </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9"/>
          <p:cNvSpPr>
            <a:spLocks noChangeArrowheads="1"/>
          </p:cNvSpPr>
          <p:nvPr/>
        </p:nvSpPr>
        <p:spPr bwMode="auto">
          <a:xfrm>
            <a:off x="4822441" y="1500937"/>
            <a:ext cx="3424281"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GB"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Well-being</a:t>
            </a:r>
            <a:r>
              <a:rPr kumimoji="0" lang="en-GB" altLang="en-US" sz="1400" b="0" i="0" u="none" strike="noStrike" cap="none" normalizeH="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is explicitly planned for and provided for every pupil through a range of class based opportunities</a:t>
            </a:r>
            <a:r>
              <a:rPr lang="en-GB" altLang="en-US" sz="1400" dirty="0">
                <a:latin typeface="Comic Sans MS" panose="030F0702030302020204" pitchFamily="66" charset="0"/>
                <a:ea typeface="Calibri" panose="020F0502020204030204" pitchFamily="34" charset="0"/>
                <a:cs typeface="Times New Roman" panose="02020603050405020304" pitchFamily="18" charset="0"/>
              </a:rPr>
              <a:t> where</a:t>
            </a:r>
            <a:r>
              <a:rPr kumimoji="0" lang="en-GB" altLang="en-US" sz="1400" b="0" i="0" u="none" strike="noStrike" cap="none" normalizeH="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a:t>
            </a:r>
            <a:r>
              <a:rPr lang="en-GB" altLang="en-US" sz="1400" dirty="0">
                <a:latin typeface="Comic Sans MS" panose="030F0702030302020204" pitchFamily="66" charset="0"/>
                <a:ea typeface="Calibri" panose="020F0502020204030204" pitchFamily="34" charset="0"/>
                <a:cs typeface="Times New Roman" panose="02020603050405020304" pitchFamily="18" charset="0"/>
              </a:rPr>
              <a:t>we look at aspects such as bereavement, transition, mindfulness and citizenship. </a:t>
            </a:r>
          </a:p>
          <a:p>
            <a:pPr eaLnBrk="0" fontAlgn="base" hangingPunct="0">
              <a:spcBef>
                <a:spcPct val="0"/>
              </a:spcBef>
              <a:spcAft>
                <a:spcPct val="0"/>
              </a:spcAft>
            </a:pPr>
            <a:r>
              <a:rPr kumimoji="0" lang="en-GB" altLang="en-US" sz="1400" b="0" i="0" u="none" strike="noStrike" cap="none" normalizeH="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During these sessions we aim to teach our pupils to identify and recognise their emotions and develop strategies to manage their physical and mental well-being. We actively encourage our pupils to use their well-being learning power; Well-Being W’Kabi.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altLang="en-US" sz="1400" dirty="0">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9"/>
          <p:cNvSpPr>
            <a:spLocks noChangeArrowheads="1"/>
          </p:cNvSpPr>
          <p:nvPr/>
        </p:nvSpPr>
        <p:spPr bwMode="auto">
          <a:xfrm>
            <a:off x="279526" y="1921017"/>
            <a:ext cx="4475183"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Our ethos and approach at Gwenfro is of nurture and support. We strive to develop positive</a:t>
            </a:r>
            <a:r>
              <a:rPr kumimoji="0" lang="en-GB" altLang="en-US" sz="1400" b="0" i="0" u="none" strike="noStrike" cap="none" normalizeH="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working relationships and we pride ourselves on knowing our pupils and families well. We always aim to support well-being and offer a range of provision: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400" dirty="0">
                <a:latin typeface="Comic Sans MS" panose="030F0702030302020204" pitchFamily="66" charset="0"/>
                <a:ea typeface="Calibri" panose="020F0502020204030204" pitchFamily="34" charset="0"/>
                <a:cs typeface="Times New Roman" panose="02020603050405020304" pitchFamily="18" charset="0"/>
              </a:rPr>
              <a:t>Counselling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400" b="0" i="0" u="none" strike="noStrike" cap="none" normalizeH="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Lego Club</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400" dirty="0">
                <a:latin typeface="Comic Sans MS" panose="030F0702030302020204" pitchFamily="66" charset="0"/>
                <a:ea typeface="Calibri" panose="020F0502020204030204" pitchFamily="34" charset="0"/>
                <a:cs typeface="Times New Roman" panose="02020603050405020304" pitchFamily="18" charset="0"/>
              </a:rPr>
              <a:t>Music Therapy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400" b="0" i="0" u="none" strike="noStrike" cap="none" normalizeH="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Equine Therapy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400" dirty="0">
                <a:latin typeface="Comic Sans MS" panose="030F0702030302020204" pitchFamily="66" charset="0"/>
                <a:ea typeface="Calibri" panose="020F0502020204030204" pitchFamily="34" charset="0"/>
                <a:cs typeface="Times New Roman" panose="02020603050405020304" pitchFamily="18" charset="0"/>
              </a:rPr>
              <a:t>Draw to Talk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400" dirty="0">
                <a:latin typeface="Comic Sans MS" panose="030F0702030302020204" pitchFamily="66" charset="0"/>
                <a:ea typeface="Calibri" panose="020F0502020204030204" pitchFamily="34" charset="0"/>
                <a:cs typeface="Times New Roman" panose="02020603050405020304" pitchFamily="18" charset="0"/>
              </a:rPr>
              <a:t>SAP</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400" dirty="0">
                <a:latin typeface="Comic Sans MS" panose="030F0702030302020204" pitchFamily="66" charset="0"/>
                <a:ea typeface="Calibri" panose="020F0502020204030204" pitchFamily="34" charset="0"/>
                <a:cs typeface="Times New Roman" panose="02020603050405020304" pitchFamily="18" charset="0"/>
              </a:rPr>
              <a:t>Unearthing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400" dirty="0">
                <a:latin typeface="Comic Sans MS" panose="030F0702030302020204" pitchFamily="66" charset="0"/>
                <a:ea typeface="Calibri" panose="020F0502020204030204" pitchFamily="34" charset="0"/>
                <a:cs typeface="Times New Roman" panose="02020603050405020304" pitchFamily="18" charset="0"/>
              </a:rPr>
              <a:t>Alex Kelly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p:cNvPicPr>
            <a:picLocks noChangeAspect="1"/>
          </p:cNvPicPr>
          <p:nvPr/>
        </p:nvPicPr>
        <p:blipFill>
          <a:blip r:embed="rId3"/>
          <a:stretch>
            <a:fillRect/>
          </a:stretch>
        </p:blipFill>
        <p:spPr>
          <a:xfrm>
            <a:off x="2166475" y="3264421"/>
            <a:ext cx="1278775" cy="633876"/>
          </a:xfrm>
          <a:prstGeom prst="rect">
            <a:avLst/>
          </a:prstGeom>
        </p:spPr>
      </p:pic>
      <p:pic>
        <p:nvPicPr>
          <p:cNvPr id="13" name="Picture 12"/>
          <p:cNvPicPr>
            <a:picLocks noChangeAspect="1"/>
          </p:cNvPicPr>
          <p:nvPr/>
        </p:nvPicPr>
        <p:blipFill>
          <a:blip r:embed="rId4"/>
          <a:stretch>
            <a:fillRect/>
          </a:stretch>
        </p:blipFill>
        <p:spPr>
          <a:xfrm>
            <a:off x="1793884" y="4228803"/>
            <a:ext cx="967377" cy="740438"/>
          </a:xfrm>
          <a:prstGeom prst="rect">
            <a:avLst/>
          </a:prstGeom>
        </p:spPr>
      </p:pic>
      <p:sp>
        <p:nvSpPr>
          <p:cNvPr id="14" name="Rectangle 9"/>
          <p:cNvSpPr>
            <a:spLocks noChangeArrowheads="1"/>
          </p:cNvSpPr>
          <p:nvPr/>
        </p:nvSpPr>
        <p:spPr bwMode="auto">
          <a:xfrm>
            <a:off x="2906516" y="4272293"/>
            <a:ext cx="71182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At Gwenfro, we have a Family Engagement Officer </a:t>
            </a:r>
            <a:r>
              <a:rPr kumimoji="0" lang="en-GB" altLang="en-US" sz="1400" b="0" i="0" u="none" strike="noStrike" cap="none" normalizeH="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who is on hand to provide guidance and support for parents/carers with a range of issues. </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a:xfrm>
            <a:off x="8152454" y="1904802"/>
            <a:ext cx="1052206" cy="1661993"/>
          </a:xfrm>
          <a:prstGeom prst="rect">
            <a:avLst/>
          </a:prstGeom>
        </p:spPr>
      </p:pic>
      <p:pic>
        <p:nvPicPr>
          <p:cNvPr id="4" name="Picture 3"/>
          <p:cNvPicPr>
            <a:picLocks noChangeAspect="1"/>
          </p:cNvPicPr>
          <p:nvPr/>
        </p:nvPicPr>
        <p:blipFill>
          <a:blip r:embed="rId6"/>
          <a:stretch>
            <a:fillRect/>
          </a:stretch>
        </p:blipFill>
        <p:spPr>
          <a:xfrm>
            <a:off x="328036" y="4969241"/>
            <a:ext cx="971653" cy="824355"/>
          </a:xfrm>
          <a:prstGeom prst="rect">
            <a:avLst/>
          </a:prstGeom>
        </p:spPr>
      </p:pic>
      <p:sp>
        <p:nvSpPr>
          <p:cNvPr id="16" name="Rectangle 9"/>
          <p:cNvSpPr>
            <a:spLocks noChangeArrowheads="1"/>
          </p:cNvSpPr>
          <p:nvPr/>
        </p:nvSpPr>
        <p:spPr bwMode="auto">
          <a:xfrm>
            <a:off x="1561671" y="4897286"/>
            <a:ext cx="833125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At Gwenfro, we always aim to provide opportunities to support parents/carers</a:t>
            </a:r>
            <a:r>
              <a:rPr kumimoji="0" lang="en-GB" altLang="en-US" sz="1400" b="0" i="0" u="none" strike="noStrike" cap="none" normalizeH="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with their own physical and mental well-being, with the broader aim that this will impact positively on our pupils. This can be in the form of workshops, support videos, signposting to various agencies, Parents Group etc. </a:t>
            </a: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368941" y="6065190"/>
            <a:ext cx="643283" cy="562409"/>
          </a:xfrm>
          <a:prstGeom prst="rect">
            <a:avLst/>
          </a:prstGeom>
        </p:spPr>
      </p:pic>
      <p:pic>
        <p:nvPicPr>
          <p:cNvPr id="17" name="Picture 16">
            <a:extLst>
              <a:ext uri="{FF2B5EF4-FFF2-40B4-BE49-F238E27FC236}">
                <a16:creationId xmlns:a16="http://schemas.microsoft.com/office/drawing/2014/main" id="{9ABBAB4E-E598-47ED-98C2-86885EEB15BA}"/>
              </a:ext>
            </a:extLst>
          </p:cNvPr>
          <p:cNvPicPr>
            <a:picLocks noChangeAspect="1"/>
          </p:cNvPicPr>
          <p:nvPr/>
        </p:nvPicPr>
        <p:blipFill>
          <a:blip r:embed="rId9"/>
          <a:stretch>
            <a:fillRect/>
          </a:stretch>
        </p:blipFill>
        <p:spPr>
          <a:xfrm>
            <a:off x="9926004" y="1060887"/>
            <a:ext cx="1886279" cy="1332661"/>
          </a:xfrm>
          <a:prstGeom prst="rect">
            <a:avLst/>
          </a:prstGeom>
        </p:spPr>
      </p:pic>
      <p:sp>
        <p:nvSpPr>
          <p:cNvPr id="18" name="Rectangle 9">
            <a:extLst>
              <a:ext uri="{FF2B5EF4-FFF2-40B4-BE49-F238E27FC236}">
                <a16:creationId xmlns:a16="http://schemas.microsoft.com/office/drawing/2014/main" id="{9D3698E7-2E2E-45EF-B8DC-FAB9E7D75396}"/>
              </a:ext>
            </a:extLst>
          </p:cNvPr>
          <p:cNvSpPr>
            <a:spLocks noChangeArrowheads="1"/>
          </p:cNvSpPr>
          <p:nvPr/>
        </p:nvSpPr>
        <p:spPr bwMode="auto">
          <a:xfrm>
            <a:off x="10121630" y="2539962"/>
            <a:ext cx="1738111"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GB" altLang="en-US" sz="14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We are a  My Happy Mind school. We aim to create a culture of positive mental well-being through the My Happy Mind curriculum. </a:t>
            </a:r>
            <a:endParaRPr kumimoji="0" lang="en-GB" altLang="en-US" sz="1400" b="0" i="0" u="none" strike="noStrike" cap="none" normalizeH="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altLang="en-US" sz="1400" dirty="0">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47277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6312" y="143475"/>
            <a:ext cx="6745357" cy="838959"/>
          </a:xfrm>
        </p:spPr>
        <p:txBody>
          <a:bodyPr>
            <a:normAutofit/>
          </a:bodyPr>
          <a:lstStyle/>
          <a:p>
            <a:r>
              <a:rPr lang="en-GB" sz="3200" b="1" dirty="0">
                <a:latin typeface="Comic Sans MS" panose="030F0702030302020204" pitchFamily="66" charset="0"/>
              </a:rPr>
              <a:t>Gwenfro CP School- Context</a:t>
            </a:r>
          </a:p>
        </p:txBody>
      </p:sp>
      <p:sp>
        <p:nvSpPr>
          <p:cNvPr id="3" name="Subtitle 2"/>
          <p:cNvSpPr>
            <a:spLocks noGrp="1"/>
          </p:cNvSpPr>
          <p:nvPr>
            <p:ph type="subTitle" idx="1"/>
          </p:nvPr>
        </p:nvSpPr>
        <p:spPr>
          <a:xfrm>
            <a:off x="6321287" y="1633586"/>
            <a:ext cx="5536095" cy="1855304"/>
          </a:xfrm>
        </p:spPr>
        <p:txBody>
          <a:bodyPr>
            <a:normAutofit/>
          </a:bodyPr>
          <a:lstStyle/>
          <a:p>
            <a:pPr algn="l"/>
            <a:r>
              <a:rPr lang="en-GB" sz="1600" dirty="0">
                <a:latin typeface="Comic Sans MS" panose="030F0702030302020204" pitchFamily="66" charset="0"/>
              </a:rPr>
              <a:t>At Gwenfro, we teach through the medium of English. We are extremely proud of our welsh heritage and culture and strive to develop a strong welsh ethos throughout our school. We hold a biannual Eisteddfod, celebrate Dydd Gwyl Dewi Sant and Owain Glyndwr day. We actively encourage our learners to use their welsh language skills. </a:t>
            </a:r>
          </a:p>
          <a:p>
            <a:pPr algn="l"/>
            <a:endParaRPr lang="en-GB" sz="1600" dirty="0">
              <a:latin typeface="Comic Sans MS" panose="030F0702030302020204" pitchFamily="66" charset="0"/>
            </a:endParaRPr>
          </a:p>
          <a:p>
            <a:pPr algn="l"/>
            <a:endParaRPr lang="en-GB" sz="1600" dirty="0"/>
          </a:p>
        </p:txBody>
      </p:sp>
      <p:sp>
        <p:nvSpPr>
          <p:cNvPr id="4" name="Subtitle 2"/>
          <p:cNvSpPr txBox="1">
            <a:spLocks/>
          </p:cNvSpPr>
          <p:nvPr/>
        </p:nvSpPr>
        <p:spPr>
          <a:xfrm>
            <a:off x="291549" y="2410999"/>
            <a:ext cx="5062330" cy="2036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dirty="0">
                <a:latin typeface="Comic Sans MS" panose="030F0702030302020204" pitchFamily="66" charset="0"/>
              </a:rPr>
              <a:t>At Gwenfro, we have 2 Resource Provision classes, Dosbarth Penrhyn (FP) and Dosbarth Rhuthun (KS 2). These classes provide learning opportunities for pupils across the LA who are identified as having Additional Learning Needs. These range from emotional, behavioural issues, those on the autistic spectrum and a range of medical needs. </a:t>
            </a:r>
          </a:p>
          <a:p>
            <a:pPr algn="l"/>
            <a:endParaRPr lang="en-GB" sz="1600" dirty="0"/>
          </a:p>
        </p:txBody>
      </p:sp>
      <p:sp>
        <p:nvSpPr>
          <p:cNvPr id="5" name="Subtitle 2"/>
          <p:cNvSpPr txBox="1">
            <a:spLocks/>
          </p:cNvSpPr>
          <p:nvPr/>
        </p:nvSpPr>
        <p:spPr>
          <a:xfrm>
            <a:off x="291549" y="4346713"/>
            <a:ext cx="3472069" cy="20077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dirty="0">
                <a:latin typeface="Comic Sans MS" panose="030F0702030302020204" pitchFamily="66" charset="0"/>
              </a:rPr>
              <a:t>The 3 year average for pupils eligible for Free School Meals is 57%. We have identified 8% of pupils as having Additional Learning Needs. </a:t>
            </a:r>
          </a:p>
          <a:p>
            <a:pPr algn="l"/>
            <a:r>
              <a:rPr lang="en-GB" sz="1600" dirty="0">
                <a:latin typeface="Comic Sans MS" panose="030F0702030302020204" pitchFamily="66" charset="0"/>
              </a:rPr>
              <a:t>We currently have approximately 16.7% of pupils who speak English as an Additional Language.</a:t>
            </a:r>
            <a:endParaRPr lang="en-GB" sz="1600" dirty="0"/>
          </a:p>
        </p:txBody>
      </p:sp>
      <p:sp>
        <p:nvSpPr>
          <p:cNvPr id="6" name="Subtitle 2"/>
          <p:cNvSpPr txBox="1">
            <a:spLocks/>
          </p:cNvSpPr>
          <p:nvPr/>
        </p:nvSpPr>
        <p:spPr>
          <a:xfrm>
            <a:off x="9205915" y="3556935"/>
            <a:ext cx="2196752" cy="25474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dirty="0">
                <a:latin typeface="Comic Sans MS" panose="030F0702030302020204" pitchFamily="66" charset="0"/>
              </a:rPr>
              <a:t>Well-Being is at the core of our ethos and approach at Gwenfro and we pride ourselves on being safe space for learners to achieve and grow. Our ethos is one of support and nurture. </a:t>
            </a:r>
          </a:p>
          <a:p>
            <a:pPr algn="l"/>
            <a:endParaRPr lang="en-GB" sz="1600" dirty="0"/>
          </a:p>
        </p:txBody>
      </p:sp>
      <p:sp>
        <p:nvSpPr>
          <p:cNvPr id="7" name="Subtitle 2"/>
          <p:cNvSpPr txBox="1">
            <a:spLocks/>
          </p:cNvSpPr>
          <p:nvPr/>
        </p:nvSpPr>
        <p:spPr>
          <a:xfrm>
            <a:off x="291549" y="1237284"/>
            <a:ext cx="4578626" cy="13211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dirty="0">
                <a:latin typeface="Comic Sans MS" panose="030F0702030302020204" pitchFamily="66" charset="0"/>
              </a:rPr>
              <a:t>Gwenfro CP School is a primary school situated in the Caia Park area of Wrexham. We provide education for approximately 327 learners from 3-11 year old.</a:t>
            </a:r>
          </a:p>
          <a:p>
            <a:pPr algn="l"/>
            <a:endParaRPr lang="en-GB" sz="1600" dirty="0"/>
          </a:p>
        </p:txBody>
      </p:sp>
      <p:sp>
        <p:nvSpPr>
          <p:cNvPr id="8" name="TextBox 7"/>
          <p:cNvSpPr txBox="1"/>
          <p:nvPr/>
        </p:nvSpPr>
        <p:spPr>
          <a:xfrm>
            <a:off x="6042991" y="5572539"/>
            <a:ext cx="184731" cy="369332"/>
          </a:xfrm>
          <a:prstGeom prst="rect">
            <a:avLst/>
          </a:prstGeom>
          <a:noFill/>
        </p:spPr>
        <p:txBody>
          <a:bodyPr wrap="none" rtlCol="0">
            <a:spAutoFit/>
          </a:bodyPr>
          <a:lstStyle/>
          <a:p>
            <a:endParaRPr lang="en-GB" dirty="0"/>
          </a:p>
        </p:txBody>
      </p:sp>
      <p:pic>
        <p:nvPicPr>
          <p:cNvPr id="9" name="Picture 8"/>
          <p:cNvPicPr/>
          <p:nvPr/>
        </p:nvPicPr>
        <p:blipFill>
          <a:blip r:embed="rId2"/>
          <a:stretch>
            <a:fillRect/>
          </a:stretch>
        </p:blipFill>
        <p:spPr>
          <a:xfrm>
            <a:off x="3980357" y="4597932"/>
            <a:ext cx="2140788" cy="1606315"/>
          </a:xfrm>
          <a:prstGeom prst="rect">
            <a:avLst/>
          </a:prstGeom>
        </p:spPr>
      </p:pic>
      <p:pic>
        <p:nvPicPr>
          <p:cNvPr id="11" name="Picture 10"/>
          <p:cNvPicPr>
            <a:picLocks noChangeAspect="1"/>
          </p:cNvPicPr>
          <p:nvPr/>
        </p:nvPicPr>
        <p:blipFill>
          <a:blip r:embed="rId3"/>
          <a:stretch>
            <a:fillRect/>
          </a:stretch>
        </p:blipFill>
        <p:spPr>
          <a:xfrm rot="969128">
            <a:off x="10192817" y="514866"/>
            <a:ext cx="1249532" cy="807258"/>
          </a:xfrm>
          <a:prstGeom prst="rect">
            <a:avLst/>
          </a:prstGeom>
        </p:spPr>
      </p:pic>
      <p:pic>
        <p:nvPicPr>
          <p:cNvPr id="13" name="Picture 12"/>
          <p:cNvPicPr>
            <a:picLocks noChangeAspect="1"/>
          </p:cNvPicPr>
          <p:nvPr/>
        </p:nvPicPr>
        <p:blipFill>
          <a:blip r:embed="rId4"/>
          <a:stretch>
            <a:fillRect/>
          </a:stretch>
        </p:blipFill>
        <p:spPr>
          <a:xfrm>
            <a:off x="459893" y="177256"/>
            <a:ext cx="929860" cy="946342"/>
          </a:xfrm>
          <a:prstGeom prst="rect">
            <a:avLst/>
          </a:prstGeom>
        </p:spPr>
      </p:pic>
      <p:pic>
        <p:nvPicPr>
          <p:cNvPr id="10" name="Picture 9">
            <a:extLst>
              <a:ext uri="{FF2B5EF4-FFF2-40B4-BE49-F238E27FC236}">
                <a16:creationId xmlns:a16="http://schemas.microsoft.com/office/drawing/2014/main" id="{BD92875B-7BB0-1646-80DD-326E04565477}"/>
              </a:ext>
            </a:extLst>
          </p:cNvPr>
          <p:cNvPicPr>
            <a:picLocks noChangeAspect="1"/>
          </p:cNvPicPr>
          <p:nvPr/>
        </p:nvPicPr>
        <p:blipFill>
          <a:blip r:embed="rId5"/>
          <a:stretch>
            <a:fillRect/>
          </a:stretch>
        </p:blipFill>
        <p:spPr>
          <a:xfrm>
            <a:off x="8124314" y="242711"/>
            <a:ext cx="1748234" cy="1237284"/>
          </a:xfrm>
          <a:prstGeom prst="rect">
            <a:avLst/>
          </a:prstGeom>
        </p:spPr>
      </p:pic>
      <p:pic>
        <p:nvPicPr>
          <p:cNvPr id="15" name="Picture 14">
            <a:extLst>
              <a:ext uri="{FF2B5EF4-FFF2-40B4-BE49-F238E27FC236}">
                <a16:creationId xmlns:a16="http://schemas.microsoft.com/office/drawing/2014/main" id="{A4CA0393-5E7F-473E-8685-81B12244E36B}"/>
              </a:ext>
            </a:extLst>
          </p:cNvPr>
          <p:cNvPicPr/>
          <p:nvPr/>
        </p:nvPicPr>
        <p:blipFill>
          <a:blip r:embed="rId6"/>
          <a:stretch>
            <a:fillRect/>
          </a:stretch>
        </p:blipFill>
        <p:spPr>
          <a:xfrm>
            <a:off x="7305167" y="4830672"/>
            <a:ext cx="1528136" cy="1966456"/>
          </a:xfrm>
          <a:prstGeom prst="rect">
            <a:avLst/>
          </a:prstGeom>
        </p:spPr>
      </p:pic>
      <p:pic>
        <p:nvPicPr>
          <p:cNvPr id="17" name="Picture 16">
            <a:extLst>
              <a:ext uri="{FF2B5EF4-FFF2-40B4-BE49-F238E27FC236}">
                <a16:creationId xmlns:a16="http://schemas.microsoft.com/office/drawing/2014/main" id="{7FB3B73F-A732-46C5-9DE7-5402EAE5FAA9}"/>
              </a:ext>
            </a:extLst>
          </p:cNvPr>
          <p:cNvPicPr/>
          <p:nvPr/>
        </p:nvPicPr>
        <p:blipFill>
          <a:blip r:embed="rId7"/>
          <a:stretch>
            <a:fillRect/>
          </a:stretch>
        </p:blipFill>
        <p:spPr>
          <a:xfrm>
            <a:off x="6337885" y="3256226"/>
            <a:ext cx="2225483" cy="1476554"/>
          </a:xfrm>
          <a:prstGeom prst="rect">
            <a:avLst/>
          </a:prstGeom>
        </p:spPr>
      </p:pic>
    </p:spTree>
    <p:extLst>
      <p:ext uri="{BB962C8B-B14F-4D97-AF65-F5344CB8AC3E}">
        <p14:creationId xmlns:p14="http://schemas.microsoft.com/office/powerpoint/2010/main" val="1216910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B6C78CC6-9C23-304C-9EB3-055C03E1C060}"/>
              </a:ext>
            </a:extLst>
          </p:cNvPr>
          <p:cNvSpPr>
            <a:spLocks/>
          </p:cNvSpPr>
          <p:nvPr/>
        </p:nvSpPr>
        <p:spPr bwMode="auto">
          <a:xfrm>
            <a:off x="222518" y="75480"/>
            <a:ext cx="2287926" cy="1847531"/>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2700000" scaled="1"/>
            <a:tileRect/>
          </a:gradFill>
          <a:ln w="28575">
            <a:solidFill>
              <a:schemeClr val="tx1">
                <a:lumMod val="50000"/>
                <a:lumOff val="50000"/>
              </a:schemeClr>
            </a:solidFill>
            <a:prstDash val="solid"/>
            <a:round/>
            <a:headEnd/>
            <a:tailEnd/>
          </a:ln>
        </p:spPr>
        <p:txBody>
          <a:bodyPr lIns="36000" tIns="324000" anchor="ctr"/>
          <a:lstStyle/>
          <a:p>
            <a:r>
              <a:rPr lang="en-GB" i="1" dirty="0"/>
              <a:t>                  </a:t>
            </a:r>
          </a:p>
          <a:p>
            <a:endParaRPr lang="en-GB" i="1" dirty="0"/>
          </a:p>
          <a:p>
            <a:pPr algn="ctr"/>
            <a:r>
              <a:rPr lang="en-GB" i="1" dirty="0"/>
              <a:t>                  </a:t>
            </a:r>
            <a:r>
              <a:rPr lang="en-GB" b="1" i="1" dirty="0"/>
              <a:t>Collaboration….</a:t>
            </a:r>
          </a:p>
          <a:p>
            <a:pPr lvl="2"/>
            <a:endParaRPr lang="en-GB" sz="1500" dirty="0"/>
          </a:p>
          <a:p>
            <a:pPr algn="ctr" eaLnBrk="1" hangingPunct="1">
              <a:defRPr/>
            </a:pPr>
            <a:endParaRPr lang="en-GB" dirty="0">
              <a:cs typeface="Arial" charset="0"/>
            </a:endParaRPr>
          </a:p>
        </p:txBody>
      </p:sp>
      <p:pic>
        <p:nvPicPr>
          <p:cNvPr id="3" name="Picture 2"/>
          <p:cNvPicPr>
            <a:picLocks noChangeAspect="1"/>
          </p:cNvPicPr>
          <p:nvPr/>
        </p:nvPicPr>
        <p:blipFill>
          <a:blip r:embed="rId2"/>
          <a:stretch>
            <a:fillRect/>
          </a:stretch>
        </p:blipFill>
        <p:spPr>
          <a:xfrm>
            <a:off x="420822" y="2360815"/>
            <a:ext cx="1411462" cy="1100051"/>
          </a:xfrm>
          <a:prstGeom prst="rect">
            <a:avLst/>
          </a:prstGeom>
        </p:spPr>
      </p:pic>
      <p:pic>
        <p:nvPicPr>
          <p:cNvPr id="4" name="Picture 3"/>
          <p:cNvPicPr>
            <a:picLocks noChangeAspect="1"/>
          </p:cNvPicPr>
          <p:nvPr/>
        </p:nvPicPr>
        <p:blipFill>
          <a:blip r:embed="rId3"/>
          <a:stretch>
            <a:fillRect/>
          </a:stretch>
        </p:blipFill>
        <p:spPr>
          <a:xfrm>
            <a:off x="566211" y="3938062"/>
            <a:ext cx="1169267" cy="1254117"/>
          </a:xfrm>
          <a:prstGeom prst="rect">
            <a:avLst/>
          </a:prstGeom>
        </p:spPr>
      </p:pic>
      <p:pic>
        <p:nvPicPr>
          <p:cNvPr id="5" name="Picture 4"/>
          <p:cNvPicPr>
            <a:picLocks noChangeAspect="1"/>
          </p:cNvPicPr>
          <p:nvPr/>
        </p:nvPicPr>
        <p:blipFill>
          <a:blip r:embed="rId4"/>
          <a:stretch>
            <a:fillRect/>
          </a:stretch>
        </p:blipFill>
        <p:spPr>
          <a:xfrm>
            <a:off x="8975864" y="4383399"/>
            <a:ext cx="1155997" cy="416800"/>
          </a:xfrm>
          <a:prstGeom prst="rect">
            <a:avLst/>
          </a:prstGeom>
        </p:spPr>
      </p:pic>
      <p:pic>
        <p:nvPicPr>
          <p:cNvPr id="6" name="Picture 5"/>
          <p:cNvPicPr>
            <a:picLocks noChangeAspect="1"/>
          </p:cNvPicPr>
          <p:nvPr/>
        </p:nvPicPr>
        <p:blipFill>
          <a:blip r:embed="rId5"/>
          <a:stretch>
            <a:fillRect/>
          </a:stretch>
        </p:blipFill>
        <p:spPr>
          <a:xfrm>
            <a:off x="11083888" y="3798057"/>
            <a:ext cx="758446" cy="767064"/>
          </a:xfrm>
          <a:prstGeom prst="rect">
            <a:avLst/>
          </a:prstGeom>
        </p:spPr>
      </p:pic>
      <p:pic>
        <p:nvPicPr>
          <p:cNvPr id="7" name="Picture 6"/>
          <p:cNvPicPr>
            <a:picLocks noChangeAspect="1"/>
          </p:cNvPicPr>
          <p:nvPr/>
        </p:nvPicPr>
        <p:blipFill>
          <a:blip r:embed="rId6"/>
          <a:stretch>
            <a:fillRect/>
          </a:stretch>
        </p:blipFill>
        <p:spPr>
          <a:xfrm>
            <a:off x="11225699" y="762682"/>
            <a:ext cx="616635" cy="891038"/>
          </a:xfrm>
          <a:prstGeom prst="rect">
            <a:avLst/>
          </a:prstGeom>
        </p:spPr>
      </p:pic>
      <p:pic>
        <p:nvPicPr>
          <p:cNvPr id="8" name="Picture 7"/>
          <p:cNvPicPr>
            <a:picLocks noChangeAspect="1"/>
          </p:cNvPicPr>
          <p:nvPr/>
        </p:nvPicPr>
        <p:blipFill>
          <a:blip r:embed="rId7"/>
          <a:stretch>
            <a:fillRect/>
          </a:stretch>
        </p:blipFill>
        <p:spPr>
          <a:xfrm>
            <a:off x="7339509" y="3798057"/>
            <a:ext cx="781709" cy="783477"/>
          </a:xfrm>
          <a:prstGeom prst="rect">
            <a:avLst/>
          </a:prstGeom>
        </p:spPr>
      </p:pic>
      <p:pic>
        <p:nvPicPr>
          <p:cNvPr id="9" name="Picture 8"/>
          <p:cNvPicPr>
            <a:picLocks noChangeAspect="1"/>
          </p:cNvPicPr>
          <p:nvPr/>
        </p:nvPicPr>
        <p:blipFill>
          <a:blip r:embed="rId8"/>
          <a:stretch>
            <a:fillRect/>
          </a:stretch>
        </p:blipFill>
        <p:spPr>
          <a:xfrm>
            <a:off x="11265130" y="2360815"/>
            <a:ext cx="755489" cy="753396"/>
          </a:xfrm>
          <a:prstGeom prst="rect">
            <a:avLst/>
          </a:prstGeom>
        </p:spPr>
      </p:pic>
      <p:pic>
        <p:nvPicPr>
          <p:cNvPr id="10" name="Picture 9"/>
          <p:cNvPicPr>
            <a:picLocks noChangeAspect="1"/>
          </p:cNvPicPr>
          <p:nvPr/>
        </p:nvPicPr>
        <p:blipFill>
          <a:blip r:embed="rId9"/>
          <a:stretch>
            <a:fillRect/>
          </a:stretch>
        </p:blipFill>
        <p:spPr>
          <a:xfrm>
            <a:off x="7087107" y="1043917"/>
            <a:ext cx="622961" cy="660516"/>
          </a:xfrm>
          <a:prstGeom prst="rect">
            <a:avLst/>
          </a:prstGeom>
        </p:spPr>
      </p:pic>
      <p:pic>
        <p:nvPicPr>
          <p:cNvPr id="11" name="Picture 10"/>
          <p:cNvPicPr>
            <a:picLocks noChangeAspect="1"/>
          </p:cNvPicPr>
          <p:nvPr/>
        </p:nvPicPr>
        <p:blipFill>
          <a:blip r:embed="rId10"/>
          <a:stretch>
            <a:fillRect/>
          </a:stretch>
        </p:blipFill>
        <p:spPr>
          <a:xfrm>
            <a:off x="6979158" y="2456053"/>
            <a:ext cx="751206" cy="751206"/>
          </a:xfrm>
          <a:prstGeom prst="rect">
            <a:avLst/>
          </a:prstGeom>
        </p:spPr>
      </p:pic>
      <p:sp>
        <p:nvSpPr>
          <p:cNvPr id="12" name="TextBox 11"/>
          <p:cNvSpPr txBox="1"/>
          <p:nvPr/>
        </p:nvSpPr>
        <p:spPr>
          <a:xfrm>
            <a:off x="7730364" y="1492828"/>
            <a:ext cx="3646998" cy="2677656"/>
          </a:xfrm>
          <a:prstGeom prst="rect">
            <a:avLst/>
          </a:prstGeom>
          <a:noFill/>
        </p:spPr>
        <p:txBody>
          <a:bodyPr wrap="square" rtlCol="0">
            <a:spAutoFit/>
          </a:bodyPr>
          <a:lstStyle/>
          <a:p>
            <a:pPr algn="ctr" fontAlgn="base"/>
            <a:r>
              <a:rPr lang="en-GB" sz="1400" dirty="0">
                <a:latin typeface="Comic Sans MS" panose="030F0702030302020204" pitchFamily="66" charset="0"/>
              </a:rPr>
              <a:t>Gwenfro is part of the Clywedog ‘cluster’ of schools. </a:t>
            </a:r>
          </a:p>
          <a:p>
            <a:pPr algn="ctr" fontAlgn="base"/>
            <a:r>
              <a:rPr lang="en-GB" sz="1400" dirty="0">
                <a:latin typeface="Comic Sans MS" panose="030F0702030302020204" pitchFamily="66" charset="0"/>
              </a:rPr>
              <a:t>We are a group of primary schools and feeder secondary school who commit to:</a:t>
            </a:r>
          </a:p>
          <a:p>
            <a:pPr marL="742950" lvl="1" indent="-285750" fontAlgn="base">
              <a:buFont typeface="Arial" panose="020B0604020202020204" pitchFamily="34" charset="0"/>
              <a:buChar char="•"/>
            </a:pPr>
            <a:r>
              <a:rPr lang="en-GB" sz="1400" dirty="0">
                <a:latin typeface="Comic Sans MS" panose="030F0702030302020204" pitchFamily="66" charset="0"/>
              </a:rPr>
              <a:t>Sharing information</a:t>
            </a:r>
          </a:p>
          <a:p>
            <a:pPr marL="742950" lvl="1" indent="-285750" fontAlgn="base">
              <a:buFont typeface="Arial" panose="020B0604020202020204" pitchFamily="34" charset="0"/>
              <a:buChar char="•"/>
            </a:pPr>
            <a:r>
              <a:rPr lang="en-GB" sz="1400" dirty="0">
                <a:latin typeface="Comic Sans MS" panose="030F0702030302020204" pitchFamily="66" charset="0"/>
              </a:rPr>
              <a:t>Sharing effective practise</a:t>
            </a:r>
          </a:p>
          <a:p>
            <a:pPr marL="742950" lvl="1" indent="-285750" fontAlgn="base">
              <a:buFont typeface="Arial" panose="020B0604020202020204" pitchFamily="34" charset="0"/>
              <a:buChar char="•"/>
            </a:pPr>
            <a:r>
              <a:rPr lang="en-GB" sz="1400" dirty="0">
                <a:latin typeface="Comic Sans MS" panose="030F0702030302020204" pitchFamily="66" charset="0"/>
              </a:rPr>
              <a:t>Planning for local and national reforms and priorities</a:t>
            </a:r>
          </a:p>
          <a:p>
            <a:pPr marL="742950" lvl="1" indent="-285750" fontAlgn="base">
              <a:buFont typeface="Arial" panose="020B0604020202020204" pitchFamily="34" charset="0"/>
              <a:buChar char="•"/>
            </a:pPr>
            <a:r>
              <a:rPr lang="en-GB" sz="1400" dirty="0">
                <a:latin typeface="Comic Sans MS" panose="030F0702030302020204" pitchFamily="66" charset="0"/>
              </a:rPr>
              <a:t>Peer evaluation to support in our school improvement journeys</a:t>
            </a:r>
          </a:p>
          <a:p>
            <a:pPr marL="742950" lvl="1" indent="-285750" fontAlgn="base">
              <a:buFont typeface="Arial" panose="020B0604020202020204" pitchFamily="34" charset="0"/>
              <a:buChar char="•"/>
            </a:pPr>
            <a:r>
              <a:rPr lang="en-GB" sz="1400" dirty="0">
                <a:latin typeface="Comic Sans MS" panose="030F0702030302020204" pitchFamily="66" charset="0"/>
              </a:rPr>
              <a:t>Transition of information, strategies and approaches </a:t>
            </a:r>
          </a:p>
        </p:txBody>
      </p:sp>
      <p:pic>
        <p:nvPicPr>
          <p:cNvPr id="13" name="Picture 12"/>
          <p:cNvPicPr>
            <a:picLocks noChangeAspect="1"/>
          </p:cNvPicPr>
          <p:nvPr/>
        </p:nvPicPr>
        <p:blipFill>
          <a:blip r:embed="rId11"/>
          <a:stretch>
            <a:fillRect/>
          </a:stretch>
        </p:blipFill>
        <p:spPr>
          <a:xfrm>
            <a:off x="9225831" y="609549"/>
            <a:ext cx="658689" cy="670364"/>
          </a:xfrm>
          <a:prstGeom prst="rect">
            <a:avLst/>
          </a:prstGeom>
        </p:spPr>
      </p:pic>
      <p:sp>
        <p:nvSpPr>
          <p:cNvPr id="14" name="TextBox 13"/>
          <p:cNvSpPr txBox="1"/>
          <p:nvPr/>
        </p:nvSpPr>
        <p:spPr>
          <a:xfrm>
            <a:off x="2711082" y="691253"/>
            <a:ext cx="3911053" cy="923330"/>
          </a:xfrm>
          <a:prstGeom prst="rect">
            <a:avLst/>
          </a:prstGeom>
          <a:noFill/>
        </p:spPr>
        <p:txBody>
          <a:bodyPr wrap="square" rtlCol="0">
            <a:spAutoFit/>
          </a:bodyPr>
          <a:lstStyle/>
          <a:p>
            <a:pPr algn="ctr" fontAlgn="base"/>
            <a:r>
              <a:rPr lang="en-GB" dirty="0">
                <a:latin typeface="Comic Sans MS" panose="030F0702030302020204" pitchFamily="66" charset="0"/>
              </a:rPr>
              <a:t>At the heart of our self improving approach to improvement is collaboration with……</a:t>
            </a:r>
          </a:p>
        </p:txBody>
      </p:sp>
      <p:sp>
        <p:nvSpPr>
          <p:cNvPr id="15" name="TextBox 14"/>
          <p:cNvSpPr txBox="1"/>
          <p:nvPr/>
        </p:nvSpPr>
        <p:spPr>
          <a:xfrm>
            <a:off x="1870242" y="2229485"/>
            <a:ext cx="4779939" cy="1384995"/>
          </a:xfrm>
          <a:prstGeom prst="rect">
            <a:avLst/>
          </a:prstGeom>
          <a:noFill/>
        </p:spPr>
        <p:txBody>
          <a:bodyPr wrap="square" rtlCol="0">
            <a:spAutoFit/>
          </a:bodyPr>
          <a:lstStyle/>
          <a:p>
            <a:pPr algn="ctr" fontAlgn="base"/>
            <a:r>
              <a:rPr lang="en-GB" sz="1400" dirty="0">
                <a:latin typeface="Comic Sans MS" panose="030F0702030302020204" pitchFamily="66" charset="0"/>
              </a:rPr>
              <a:t>GWE are our regional school improvement consortia. </a:t>
            </a:r>
          </a:p>
          <a:p>
            <a:pPr algn="ctr" fontAlgn="base"/>
            <a:r>
              <a:rPr lang="en-GB" sz="1400" dirty="0">
                <a:latin typeface="Comic Sans MS" panose="030F0702030302020204" pitchFamily="66" charset="0"/>
              </a:rPr>
              <a:t>GWE supports Gwenfro to become a successful learning organisation to help all of our pupils succeed. A professional offer is shared with us and development opportunities are accessed to support improving standards of teaching and learning at Gwenfro. </a:t>
            </a:r>
          </a:p>
        </p:txBody>
      </p:sp>
      <p:sp>
        <p:nvSpPr>
          <p:cNvPr id="16" name="TextBox 15"/>
          <p:cNvSpPr txBox="1"/>
          <p:nvPr/>
        </p:nvSpPr>
        <p:spPr>
          <a:xfrm>
            <a:off x="1845718" y="3938062"/>
            <a:ext cx="4639145" cy="1169551"/>
          </a:xfrm>
          <a:prstGeom prst="rect">
            <a:avLst/>
          </a:prstGeom>
          <a:noFill/>
        </p:spPr>
        <p:txBody>
          <a:bodyPr wrap="square" rtlCol="0">
            <a:spAutoFit/>
          </a:bodyPr>
          <a:lstStyle/>
          <a:p>
            <a:pPr algn="ctr" fontAlgn="base"/>
            <a:r>
              <a:rPr lang="en-GB" sz="1400" dirty="0">
                <a:latin typeface="Comic Sans MS" panose="030F0702030302020204" pitchFamily="66" charset="0"/>
              </a:rPr>
              <a:t>Wrexham Local Authority ensures </a:t>
            </a:r>
            <a:r>
              <a:rPr lang="en-US" sz="1400" dirty="0">
                <a:latin typeface="Comic Sans MS" panose="030F0702030302020204" pitchFamily="66" charset="0"/>
              </a:rPr>
              <a:t>sufficient school places, oversees our admissions process, and ensures that our pupils with Additional Learning Needs or Disabilities have access to appropriate quality provision.</a:t>
            </a:r>
            <a:endParaRPr lang="en-GB" sz="1400" dirty="0">
              <a:latin typeface="Comic Sans MS" panose="030F0702030302020204" pitchFamily="66" charset="0"/>
            </a:endParaRPr>
          </a:p>
        </p:txBody>
      </p:sp>
      <p:sp>
        <p:nvSpPr>
          <p:cNvPr id="17" name="TextBox 16"/>
          <p:cNvSpPr txBox="1"/>
          <p:nvPr/>
        </p:nvSpPr>
        <p:spPr>
          <a:xfrm>
            <a:off x="222518" y="5461004"/>
            <a:ext cx="3797512" cy="1169551"/>
          </a:xfrm>
          <a:prstGeom prst="rect">
            <a:avLst/>
          </a:prstGeom>
          <a:noFill/>
        </p:spPr>
        <p:txBody>
          <a:bodyPr wrap="square" rtlCol="0">
            <a:spAutoFit/>
          </a:bodyPr>
          <a:lstStyle/>
          <a:p>
            <a:pPr algn="ctr" fontAlgn="base"/>
            <a:r>
              <a:rPr lang="en-GB" sz="1400" dirty="0">
                <a:latin typeface="Comic Sans MS" panose="030F0702030302020204" pitchFamily="66" charset="0"/>
              </a:rPr>
              <a:t>We communicate with parents/carers via seesaw. We share the learning experiences of our pupils, key information and progress. This platform is also use to support home learning experiences. </a:t>
            </a:r>
          </a:p>
        </p:txBody>
      </p:sp>
      <p:sp>
        <p:nvSpPr>
          <p:cNvPr id="19" name="TextBox 18"/>
          <p:cNvSpPr txBox="1"/>
          <p:nvPr/>
        </p:nvSpPr>
        <p:spPr>
          <a:xfrm>
            <a:off x="6082375" y="5211590"/>
            <a:ext cx="5601374" cy="1384995"/>
          </a:xfrm>
          <a:prstGeom prst="rect">
            <a:avLst/>
          </a:prstGeom>
          <a:noFill/>
        </p:spPr>
        <p:txBody>
          <a:bodyPr wrap="square" rtlCol="0">
            <a:spAutoFit/>
          </a:bodyPr>
          <a:lstStyle/>
          <a:p>
            <a:pPr algn="ctr" fontAlgn="base"/>
            <a:r>
              <a:rPr lang="en-GB" sz="1400" dirty="0">
                <a:latin typeface="Comic Sans MS" panose="030F0702030302020204" pitchFamily="66" charset="0"/>
              </a:rPr>
              <a:t>Gwenfro is a learning organisation and we work collaboratively within our school to develop new ideas and share effective practise. </a:t>
            </a:r>
          </a:p>
          <a:p>
            <a:pPr algn="ctr" fontAlgn="base"/>
            <a:r>
              <a:rPr lang="en-GB" sz="1400" dirty="0">
                <a:latin typeface="Comic Sans MS" panose="030F0702030302020204" pitchFamily="66" charset="0"/>
              </a:rPr>
              <a:t>We also work with cluster schools on shared priorities, focussing on effective practise and working collaboratively on local and national priorities. </a:t>
            </a:r>
          </a:p>
        </p:txBody>
      </p:sp>
      <p:pic>
        <p:nvPicPr>
          <p:cNvPr id="20" name="Picture 19"/>
          <p:cNvPicPr>
            <a:picLocks noChangeAspect="1"/>
          </p:cNvPicPr>
          <p:nvPr/>
        </p:nvPicPr>
        <p:blipFill>
          <a:blip r:embed="rId12"/>
          <a:stretch>
            <a:fillRect/>
          </a:stretch>
        </p:blipFill>
        <p:spPr>
          <a:xfrm>
            <a:off x="4181308" y="5461004"/>
            <a:ext cx="1320876" cy="992850"/>
          </a:xfrm>
          <a:prstGeom prst="rect">
            <a:avLst/>
          </a:prstGeom>
        </p:spPr>
      </p:pic>
    </p:spTree>
    <p:extLst>
      <p:ext uri="{BB962C8B-B14F-4D97-AF65-F5344CB8AC3E}">
        <p14:creationId xmlns:p14="http://schemas.microsoft.com/office/powerpoint/2010/main" val="4290533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5968BAAF-2270-A040-8624-4A7634AB8CCB}"/>
              </a:ext>
            </a:extLst>
          </p:cNvPr>
          <p:cNvSpPr>
            <a:spLocks/>
          </p:cNvSpPr>
          <p:nvPr/>
        </p:nvSpPr>
        <p:spPr bwMode="auto">
          <a:xfrm>
            <a:off x="160231" y="197720"/>
            <a:ext cx="2217210" cy="1553495"/>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gradFill flip="none" rotWithShape="1">
            <a:gsLst>
              <a:gs pos="0">
                <a:srgbClr val="FF40FF">
                  <a:tint val="66000"/>
                  <a:satMod val="160000"/>
                </a:srgbClr>
              </a:gs>
              <a:gs pos="50000">
                <a:srgbClr val="FF40FF">
                  <a:tint val="44500"/>
                  <a:satMod val="160000"/>
                </a:srgbClr>
              </a:gs>
              <a:gs pos="100000">
                <a:srgbClr val="FF40FF">
                  <a:tint val="23500"/>
                  <a:satMod val="160000"/>
                </a:srgbClr>
              </a:gs>
            </a:gsLst>
            <a:lin ang="2700000" scaled="1"/>
            <a:tileRect/>
          </a:gradFill>
          <a:ln w="28575">
            <a:solidFill>
              <a:schemeClr val="bg1">
                <a:lumMod val="50000"/>
              </a:schemeClr>
            </a:solidFill>
            <a:prstDash val="solid"/>
            <a:round/>
            <a:headEnd/>
            <a:tailEnd/>
          </a:ln>
        </p:spPr>
        <p:txBody>
          <a:bodyPr rIns="324000" anchor="ctr"/>
          <a:lstStyle/>
          <a:p>
            <a:endParaRPr lang="en-GB" i="1" dirty="0"/>
          </a:p>
          <a:p>
            <a:r>
              <a:rPr lang="en-GB" b="1" i="1" dirty="0"/>
              <a:t>Community Links….</a:t>
            </a:r>
          </a:p>
          <a:p>
            <a:endParaRPr lang="en-GB" sz="1500" dirty="0"/>
          </a:p>
        </p:txBody>
      </p:sp>
      <p:sp>
        <p:nvSpPr>
          <p:cNvPr id="3" name="TextBox 2"/>
          <p:cNvSpPr txBox="1"/>
          <p:nvPr/>
        </p:nvSpPr>
        <p:spPr>
          <a:xfrm>
            <a:off x="2456814" y="649910"/>
            <a:ext cx="7058488" cy="646331"/>
          </a:xfrm>
          <a:prstGeom prst="rect">
            <a:avLst/>
          </a:prstGeom>
          <a:noFill/>
        </p:spPr>
        <p:txBody>
          <a:bodyPr wrap="square" rtlCol="0">
            <a:spAutoFit/>
          </a:bodyPr>
          <a:lstStyle/>
          <a:p>
            <a:pPr algn="ctr" fontAlgn="base"/>
            <a:r>
              <a:rPr lang="en-GB" dirty="0">
                <a:latin typeface="Comic Sans MS" panose="030F0702030302020204" pitchFamily="66" charset="0"/>
              </a:rPr>
              <a:t>At Gwenfro, we value the importance of developing strong links between school and local, national and international communities</a:t>
            </a:r>
            <a:r>
              <a:rPr lang="en-GB" sz="1600" dirty="0">
                <a:latin typeface="Comic Sans MS" panose="030F0702030302020204" pitchFamily="66" charset="0"/>
              </a:rPr>
              <a:t>.</a:t>
            </a:r>
          </a:p>
        </p:txBody>
      </p:sp>
      <p:sp>
        <p:nvSpPr>
          <p:cNvPr id="7" name="TextBox 6"/>
          <p:cNvSpPr txBox="1"/>
          <p:nvPr/>
        </p:nvSpPr>
        <p:spPr>
          <a:xfrm>
            <a:off x="6190213" y="5508567"/>
            <a:ext cx="5622174" cy="954107"/>
          </a:xfrm>
          <a:prstGeom prst="rect">
            <a:avLst/>
          </a:prstGeom>
          <a:noFill/>
        </p:spPr>
        <p:txBody>
          <a:bodyPr wrap="square" rtlCol="0">
            <a:spAutoFit/>
          </a:bodyPr>
          <a:lstStyle/>
          <a:p>
            <a:pPr algn="ctr" fontAlgn="base"/>
            <a:r>
              <a:rPr lang="en-GB" sz="1400" dirty="0">
                <a:latin typeface="Comic Sans MS" panose="030F0702030302020204" pitchFamily="66" charset="0"/>
              </a:rPr>
              <a:t>Through visits, gwasanathau and special events, we aim to involve our pupils in the local community to encourage our pupils to become active citizens of their community and to develop a sense of their own Cynefin. </a:t>
            </a:r>
          </a:p>
        </p:txBody>
      </p:sp>
      <p:sp>
        <p:nvSpPr>
          <p:cNvPr id="8" name="TextBox 7"/>
          <p:cNvSpPr txBox="1"/>
          <p:nvPr/>
        </p:nvSpPr>
        <p:spPr>
          <a:xfrm>
            <a:off x="331140" y="1900759"/>
            <a:ext cx="5000088" cy="1815882"/>
          </a:xfrm>
          <a:prstGeom prst="rect">
            <a:avLst/>
          </a:prstGeom>
          <a:noFill/>
        </p:spPr>
        <p:txBody>
          <a:bodyPr wrap="square" rtlCol="0">
            <a:spAutoFit/>
          </a:bodyPr>
          <a:lstStyle/>
          <a:p>
            <a:pPr algn="ctr" fontAlgn="base"/>
            <a:r>
              <a:rPr lang="en-GB" sz="1400" dirty="0">
                <a:latin typeface="Comic Sans MS" panose="030F0702030302020204" pitchFamily="66" charset="0"/>
              </a:rPr>
              <a:t>Wrexham itself and Caia Park in particular has a wealth of resources which have links with, with the broader aim of enhancing learning opportunities for our pupils. </a:t>
            </a:r>
          </a:p>
          <a:p>
            <a:pPr algn="ctr" fontAlgn="base"/>
            <a:r>
              <a:rPr lang="en-GB" sz="1400" dirty="0">
                <a:latin typeface="Comic Sans MS" panose="030F0702030302020204" pitchFamily="66" charset="0"/>
              </a:rPr>
              <a:t>We work with North Wales Police, Tesco, Venture, visit Wrexham Library, Queensway Gym, and Delta School of Performing Arts. We also make links with Active Wrexham who provide sport and well-being sessions for our pupils. </a:t>
            </a:r>
          </a:p>
        </p:txBody>
      </p:sp>
      <p:pic>
        <p:nvPicPr>
          <p:cNvPr id="11" name="Picture 10"/>
          <p:cNvPicPr>
            <a:picLocks noChangeAspect="1"/>
          </p:cNvPicPr>
          <p:nvPr/>
        </p:nvPicPr>
        <p:blipFill>
          <a:blip r:embed="rId2"/>
          <a:stretch>
            <a:fillRect/>
          </a:stretch>
        </p:blipFill>
        <p:spPr>
          <a:xfrm>
            <a:off x="5750502" y="1834099"/>
            <a:ext cx="1943940" cy="1407681"/>
          </a:xfrm>
          <a:prstGeom prst="rect">
            <a:avLst/>
          </a:prstGeom>
        </p:spPr>
      </p:pic>
      <p:pic>
        <p:nvPicPr>
          <p:cNvPr id="12" name="Picture 11"/>
          <p:cNvPicPr>
            <a:picLocks noChangeAspect="1"/>
          </p:cNvPicPr>
          <p:nvPr/>
        </p:nvPicPr>
        <p:blipFill>
          <a:blip r:embed="rId3"/>
          <a:stretch>
            <a:fillRect/>
          </a:stretch>
        </p:blipFill>
        <p:spPr>
          <a:xfrm>
            <a:off x="3729645" y="3582632"/>
            <a:ext cx="2020857" cy="1273122"/>
          </a:xfrm>
          <a:prstGeom prst="rect">
            <a:avLst/>
          </a:prstGeom>
        </p:spPr>
      </p:pic>
      <p:sp>
        <p:nvSpPr>
          <p:cNvPr id="13" name="TextBox 12"/>
          <p:cNvSpPr txBox="1"/>
          <p:nvPr/>
        </p:nvSpPr>
        <p:spPr>
          <a:xfrm>
            <a:off x="8340533" y="1539750"/>
            <a:ext cx="3021892" cy="2246769"/>
          </a:xfrm>
          <a:prstGeom prst="rect">
            <a:avLst/>
          </a:prstGeom>
          <a:noFill/>
        </p:spPr>
        <p:txBody>
          <a:bodyPr wrap="square" rtlCol="0">
            <a:spAutoFit/>
          </a:bodyPr>
          <a:lstStyle/>
          <a:p>
            <a:pPr algn="ctr" fontAlgn="base"/>
            <a:r>
              <a:rPr lang="en-GB" sz="1400" dirty="0">
                <a:latin typeface="Comic Sans MS" panose="030F0702030302020204" pitchFamily="66" charset="0"/>
              </a:rPr>
              <a:t>Gwenfro is a community school and we work closely with local groups such as </a:t>
            </a:r>
          </a:p>
          <a:p>
            <a:pPr algn="ctr" fontAlgn="base"/>
            <a:r>
              <a:rPr lang="en-GB" sz="1400" dirty="0">
                <a:latin typeface="Comic Sans MS" panose="030F0702030302020204" pitchFamily="66" charset="0"/>
              </a:rPr>
              <a:t>Caia Park Partnership, </a:t>
            </a:r>
          </a:p>
          <a:p>
            <a:pPr algn="ctr" fontAlgn="base"/>
            <a:r>
              <a:rPr lang="en-GB" sz="1400" dirty="0">
                <a:latin typeface="Comic Sans MS" panose="030F0702030302020204" pitchFamily="66" charset="0"/>
              </a:rPr>
              <a:t>Caia Park Environmental Group and Caia Park Health Team. This supports our curriculum development as well as developing a sense of citizenship for our local area. </a:t>
            </a:r>
          </a:p>
        </p:txBody>
      </p:sp>
      <p:sp>
        <p:nvSpPr>
          <p:cNvPr id="14" name="TextBox 13"/>
          <p:cNvSpPr txBox="1"/>
          <p:nvPr/>
        </p:nvSpPr>
        <p:spPr>
          <a:xfrm>
            <a:off x="1494767" y="5257562"/>
            <a:ext cx="2923029" cy="1600438"/>
          </a:xfrm>
          <a:prstGeom prst="rect">
            <a:avLst/>
          </a:prstGeom>
          <a:noFill/>
        </p:spPr>
        <p:txBody>
          <a:bodyPr wrap="square" rtlCol="0">
            <a:spAutoFit/>
          </a:bodyPr>
          <a:lstStyle/>
          <a:p>
            <a:pPr algn="ctr" fontAlgn="base"/>
            <a:r>
              <a:rPr lang="en-GB" sz="1400" dirty="0">
                <a:latin typeface="Comic Sans MS" panose="030F0702030302020204" pitchFamily="66" charset="0"/>
              </a:rPr>
              <a:t>We ensure that pupils develop a sense of responsibility and citizenship through links with local and national charities; Wrexham Foodbank, Nightingale House, GOSH, Children in Need etc</a:t>
            </a:r>
          </a:p>
        </p:txBody>
      </p:sp>
      <p:pic>
        <p:nvPicPr>
          <p:cNvPr id="3076"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57" y="3638623"/>
            <a:ext cx="1693762" cy="12703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014" y="5578259"/>
            <a:ext cx="1353248" cy="8682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stretch>
            <a:fillRect/>
          </a:stretch>
        </p:blipFill>
        <p:spPr>
          <a:xfrm rot="1189305">
            <a:off x="4468386" y="5351299"/>
            <a:ext cx="1513124" cy="937062"/>
          </a:xfrm>
          <a:prstGeom prst="rect">
            <a:avLst/>
          </a:prstGeom>
        </p:spPr>
      </p:pic>
      <p:pic>
        <p:nvPicPr>
          <p:cNvPr id="3082" name="Picture 10" descr="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50155" y="4116611"/>
            <a:ext cx="1427043" cy="9643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rot="912831">
            <a:off x="9466462" y="771185"/>
            <a:ext cx="2581020" cy="652811"/>
          </a:xfrm>
          <a:prstGeom prst="rect">
            <a:avLst/>
          </a:prstGeom>
        </p:spPr>
      </p:pic>
      <p:sp>
        <p:nvSpPr>
          <p:cNvPr id="21" name="TextBox 20"/>
          <p:cNvSpPr txBox="1"/>
          <p:nvPr/>
        </p:nvSpPr>
        <p:spPr>
          <a:xfrm>
            <a:off x="7424569" y="4093053"/>
            <a:ext cx="2931622" cy="954107"/>
          </a:xfrm>
          <a:prstGeom prst="rect">
            <a:avLst/>
          </a:prstGeom>
          <a:noFill/>
        </p:spPr>
        <p:txBody>
          <a:bodyPr wrap="square" rtlCol="0">
            <a:spAutoFit/>
          </a:bodyPr>
          <a:lstStyle/>
          <a:p>
            <a:pPr algn="ctr" fontAlgn="base"/>
            <a:r>
              <a:rPr lang="en-GB" sz="1400" dirty="0">
                <a:latin typeface="Comic Sans MS" panose="030F0702030302020204" pitchFamily="66" charset="0"/>
              </a:rPr>
              <a:t>We are members of Wrexham Music Cooperative and use our PDG funding to ensure high quality music lessons for pupils. </a:t>
            </a:r>
          </a:p>
        </p:txBody>
      </p:sp>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Lst>
          </a:blip>
          <a:stretch>
            <a:fillRect/>
          </a:stretch>
        </p:blipFill>
        <p:spPr>
          <a:xfrm rot="20933605">
            <a:off x="6820050" y="4070939"/>
            <a:ext cx="438450" cy="1055710"/>
          </a:xfrm>
          <a:prstGeom prst="rect">
            <a:avLst/>
          </a:prstGeom>
        </p:spPr>
      </p:pic>
    </p:spTree>
    <p:extLst>
      <p:ext uri="{BB962C8B-B14F-4D97-AF65-F5344CB8AC3E}">
        <p14:creationId xmlns:p14="http://schemas.microsoft.com/office/powerpoint/2010/main" val="2738132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7BE9794A-5AF6-CE4B-9B16-38A13252740E}"/>
              </a:ext>
            </a:extLst>
          </p:cNvPr>
          <p:cNvSpPr>
            <a:spLocks/>
          </p:cNvSpPr>
          <p:nvPr/>
        </p:nvSpPr>
        <p:spPr bwMode="auto">
          <a:xfrm>
            <a:off x="298777" y="198186"/>
            <a:ext cx="1962285" cy="1686032"/>
          </a:xfrm>
          <a:custGeom>
            <a:avLst/>
            <a:gdLst>
              <a:gd name="T0" fmla="*/ 1810 w 1979"/>
              <a:gd name="T1" fmla="*/ 795 h 2378"/>
              <a:gd name="T2" fmla="*/ 1859 w 1979"/>
              <a:gd name="T3" fmla="*/ 816 h 2378"/>
              <a:gd name="T4" fmla="*/ 1901 w 1979"/>
              <a:gd name="T5" fmla="*/ 859 h 2378"/>
              <a:gd name="T6" fmla="*/ 1925 w 1979"/>
              <a:gd name="T7" fmla="*/ 897 h 2378"/>
              <a:gd name="T8" fmla="*/ 1964 w 1979"/>
              <a:gd name="T9" fmla="*/ 912 h 2378"/>
              <a:gd name="T10" fmla="*/ 1131 w 1979"/>
              <a:gd name="T11" fmla="*/ 0 h 2378"/>
              <a:gd name="T12" fmla="*/ 1125 w 1979"/>
              <a:gd name="T13" fmla="*/ 24 h 2378"/>
              <a:gd name="T14" fmla="*/ 1152 w 1979"/>
              <a:gd name="T15" fmla="*/ 58 h 2378"/>
              <a:gd name="T16" fmla="*/ 1191 w 1979"/>
              <a:gd name="T17" fmla="*/ 82 h 2378"/>
              <a:gd name="T18" fmla="*/ 1229 w 1979"/>
              <a:gd name="T19" fmla="*/ 125 h 2378"/>
              <a:gd name="T20" fmla="*/ 1245 w 1979"/>
              <a:gd name="T21" fmla="*/ 178 h 2378"/>
              <a:gd name="T22" fmla="*/ 1242 w 1979"/>
              <a:gd name="T23" fmla="*/ 231 h 2378"/>
              <a:gd name="T24" fmla="*/ 1208 w 1979"/>
              <a:gd name="T25" fmla="*/ 297 h 2378"/>
              <a:gd name="T26" fmla="*/ 1145 w 1979"/>
              <a:gd name="T27" fmla="*/ 348 h 2378"/>
              <a:gd name="T28" fmla="*/ 1063 w 1979"/>
              <a:gd name="T29" fmla="*/ 375 h 2378"/>
              <a:gd name="T30" fmla="*/ 994 w 1979"/>
              <a:gd name="T31" fmla="*/ 378 h 2378"/>
              <a:gd name="T32" fmla="*/ 907 w 1979"/>
              <a:gd name="T33" fmla="*/ 357 h 2378"/>
              <a:gd name="T34" fmla="*/ 840 w 1979"/>
              <a:gd name="T35" fmla="*/ 312 h 2378"/>
              <a:gd name="T36" fmla="*/ 798 w 1979"/>
              <a:gd name="T37" fmla="*/ 249 h 2378"/>
              <a:gd name="T38" fmla="*/ 788 w 1979"/>
              <a:gd name="T39" fmla="*/ 194 h 2378"/>
              <a:gd name="T40" fmla="*/ 800 w 1979"/>
              <a:gd name="T41" fmla="*/ 136 h 2378"/>
              <a:gd name="T42" fmla="*/ 828 w 1979"/>
              <a:gd name="T43" fmla="*/ 95 h 2378"/>
              <a:gd name="T44" fmla="*/ 868 w 1979"/>
              <a:gd name="T45" fmla="*/ 65 h 2378"/>
              <a:gd name="T46" fmla="*/ 906 w 1979"/>
              <a:gd name="T47" fmla="*/ 33 h 2378"/>
              <a:gd name="T48" fmla="*/ 903 w 1979"/>
              <a:gd name="T49" fmla="*/ 0 h 2378"/>
              <a:gd name="T50" fmla="*/ 856 w 1979"/>
              <a:gd name="T51" fmla="*/ 1982 h 2378"/>
              <a:gd name="T52" fmla="*/ 894 w 1979"/>
              <a:gd name="T53" fmla="*/ 1991 h 2378"/>
              <a:gd name="T54" fmla="*/ 909 w 1979"/>
              <a:gd name="T55" fmla="*/ 2013 h 2378"/>
              <a:gd name="T56" fmla="*/ 900 w 1979"/>
              <a:gd name="T57" fmla="*/ 2039 h 2378"/>
              <a:gd name="T58" fmla="*/ 868 w 1979"/>
              <a:gd name="T59" fmla="*/ 2064 h 2378"/>
              <a:gd name="T60" fmla="*/ 828 w 1979"/>
              <a:gd name="T61" fmla="*/ 2095 h 2378"/>
              <a:gd name="T62" fmla="*/ 800 w 1979"/>
              <a:gd name="T63" fmla="*/ 2134 h 2378"/>
              <a:gd name="T64" fmla="*/ 788 w 1979"/>
              <a:gd name="T65" fmla="*/ 2193 h 2378"/>
              <a:gd name="T66" fmla="*/ 798 w 1979"/>
              <a:gd name="T67" fmla="*/ 2248 h 2378"/>
              <a:gd name="T68" fmla="*/ 840 w 1979"/>
              <a:gd name="T69" fmla="*/ 2311 h 2378"/>
              <a:gd name="T70" fmla="*/ 907 w 1979"/>
              <a:gd name="T71" fmla="*/ 2356 h 2378"/>
              <a:gd name="T72" fmla="*/ 994 w 1979"/>
              <a:gd name="T73" fmla="*/ 2376 h 2378"/>
              <a:gd name="T74" fmla="*/ 1063 w 1979"/>
              <a:gd name="T75" fmla="*/ 2374 h 2378"/>
              <a:gd name="T76" fmla="*/ 1145 w 1979"/>
              <a:gd name="T77" fmla="*/ 2347 h 2378"/>
              <a:gd name="T78" fmla="*/ 1206 w 1979"/>
              <a:gd name="T79" fmla="*/ 2296 h 2378"/>
              <a:gd name="T80" fmla="*/ 1242 w 1979"/>
              <a:gd name="T81" fmla="*/ 2230 h 2378"/>
              <a:gd name="T82" fmla="*/ 1245 w 1979"/>
              <a:gd name="T83" fmla="*/ 2178 h 2378"/>
              <a:gd name="T84" fmla="*/ 1227 w 1979"/>
              <a:gd name="T85" fmla="*/ 2124 h 2378"/>
              <a:gd name="T86" fmla="*/ 1191 w 1979"/>
              <a:gd name="T87" fmla="*/ 2081 h 2378"/>
              <a:gd name="T88" fmla="*/ 1155 w 1979"/>
              <a:gd name="T89" fmla="*/ 2058 h 2378"/>
              <a:gd name="T90" fmla="*/ 1128 w 1979"/>
              <a:gd name="T91" fmla="*/ 2033 h 2378"/>
              <a:gd name="T92" fmla="*/ 1127 w 1979"/>
              <a:gd name="T93" fmla="*/ 2006 h 2378"/>
              <a:gd name="T94" fmla="*/ 1146 w 1979"/>
              <a:gd name="T95" fmla="*/ 1988 h 2378"/>
              <a:gd name="T96" fmla="*/ 1979 w 1979"/>
              <a:gd name="T97" fmla="*/ 1982 h 2378"/>
              <a:gd name="T98" fmla="*/ 1964 w 1979"/>
              <a:gd name="T99" fmla="*/ 1130 h 2378"/>
              <a:gd name="T100" fmla="*/ 1925 w 1979"/>
              <a:gd name="T101" fmla="*/ 1143 h 2378"/>
              <a:gd name="T102" fmla="*/ 1901 w 1979"/>
              <a:gd name="T103" fmla="*/ 1182 h 2378"/>
              <a:gd name="T104" fmla="*/ 1859 w 1979"/>
              <a:gd name="T105" fmla="*/ 1224 h 2378"/>
              <a:gd name="T106" fmla="*/ 1810 w 1979"/>
              <a:gd name="T107" fmla="*/ 1246 h 2378"/>
              <a:gd name="T108" fmla="*/ 1759 w 1979"/>
              <a:gd name="T109" fmla="*/ 1248 h 2378"/>
              <a:gd name="T110" fmla="*/ 1690 w 1979"/>
              <a:gd name="T111" fmla="*/ 1222 h 2378"/>
              <a:gd name="T112" fmla="*/ 1637 w 1979"/>
              <a:gd name="T113" fmla="*/ 1166 h 2378"/>
              <a:gd name="T114" fmla="*/ 1602 w 1979"/>
              <a:gd name="T115" fmla="*/ 1088 h 2378"/>
              <a:gd name="T116" fmla="*/ 1595 w 1979"/>
              <a:gd name="T117" fmla="*/ 1021 h 2378"/>
              <a:gd name="T118" fmla="*/ 1610 w 1979"/>
              <a:gd name="T119" fmla="*/ 931 h 2378"/>
              <a:gd name="T120" fmla="*/ 1649 w 1979"/>
              <a:gd name="T121" fmla="*/ 858 h 2378"/>
              <a:gd name="T122" fmla="*/ 1707 w 1979"/>
              <a:gd name="T123" fmla="*/ 808 h 2378"/>
              <a:gd name="T124" fmla="*/ 1779 w 1979"/>
              <a:gd name="T125" fmla="*/ 79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8">
                <a:moveTo>
                  <a:pt x="1779" y="790"/>
                </a:moveTo>
                <a:lnTo>
                  <a:pt x="1779" y="790"/>
                </a:lnTo>
                <a:lnTo>
                  <a:pt x="1795" y="792"/>
                </a:lnTo>
                <a:lnTo>
                  <a:pt x="1810" y="795"/>
                </a:lnTo>
                <a:lnTo>
                  <a:pt x="1825" y="798"/>
                </a:lnTo>
                <a:lnTo>
                  <a:pt x="1837" y="804"/>
                </a:lnTo>
                <a:lnTo>
                  <a:pt x="1849" y="810"/>
                </a:lnTo>
                <a:lnTo>
                  <a:pt x="1859" y="816"/>
                </a:lnTo>
                <a:lnTo>
                  <a:pt x="1868" y="823"/>
                </a:lnTo>
                <a:lnTo>
                  <a:pt x="1877" y="831"/>
                </a:lnTo>
                <a:lnTo>
                  <a:pt x="1891" y="846"/>
                </a:lnTo>
                <a:lnTo>
                  <a:pt x="1901" y="859"/>
                </a:lnTo>
                <a:lnTo>
                  <a:pt x="1909" y="871"/>
                </a:lnTo>
                <a:lnTo>
                  <a:pt x="1909" y="871"/>
                </a:lnTo>
                <a:lnTo>
                  <a:pt x="1916" y="886"/>
                </a:lnTo>
                <a:lnTo>
                  <a:pt x="1925" y="897"/>
                </a:lnTo>
                <a:lnTo>
                  <a:pt x="1936" y="906"/>
                </a:lnTo>
                <a:lnTo>
                  <a:pt x="1945" y="910"/>
                </a:lnTo>
                <a:lnTo>
                  <a:pt x="1955" y="913"/>
                </a:lnTo>
                <a:lnTo>
                  <a:pt x="1964" y="912"/>
                </a:lnTo>
                <a:lnTo>
                  <a:pt x="1972" y="907"/>
                </a:lnTo>
                <a:lnTo>
                  <a:pt x="1979" y="900"/>
                </a:lnTo>
                <a:lnTo>
                  <a:pt x="1979" y="0"/>
                </a:lnTo>
                <a:lnTo>
                  <a:pt x="1131" y="0"/>
                </a:lnTo>
                <a:lnTo>
                  <a:pt x="1131" y="0"/>
                </a:lnTo>
                <a:lnTo>
                  <a:pt x="1127" y="7"/>
                </a:lnTo>
                <a:lnTo>
                  <a:pt x="1125" y="15"/>
                </a:lnTo>
                <a:lnTo>
                  <a:pt x="1125" y="24"/>
                </a:lnTo>
                <a:lnTo>
                  <a:pt x="1128" y="33"/>
                </a:lnTo>
                <a:lnTo>
                  <a:pt x="1134" y="42"/>
                </a:lnTo>
                <a:lnTo>
                  <a:pt x="1142" y="50"/>
                </a:lnTo>
                <a:lnTo>
                  <a:pt x="1152" y="58"/>
                </a:lnTo>
                <a:lnTo>
                  <a:pt x="1166" y="65"/>
                </a:lnTo>
                <a:lnTo>
                  <a:pt x="1166" y="65"/>
                </a:lnTo>
                <a:lnTo>
                  <a:pt x="1179" y="73"/>
                </a:lnTo>
                <a:lnTo>
                  <a:pt x="1191" y="82"/>
                </a:lnTo>
                <a:lnTo>
                  <a:pt x="1206" y="95"/>
                </a:lnTo>
                <a:lnTo>
                  <a:pt x="1214" y="104"/>
                </a:lnTo>
                <a:lnTo>
                  <a:pt x="1221" y="113"/>
                </a:lnTo>
                <a:lnTo>
                  <a:pt x="1229" y="125"/>
                </a:lnTo>
                <a:lnTo>
                  <a:pt x="1235" y="136"/>
                </a:lnTo>
                <a:lnTo>
                  <a:pt x="1239" y="149"/>
                </a:lnTo>
                <a:lnTo>
                  <a:pt x="1244" y="163"/>
                </a:lnTo>
                <a:lnTo>
                  <a:pt x="1245" y="178"/>
                </a:lnTo>
                <a:lnTo>
                  <a:pt x="1247" y="194"/>
                </a:lnTo>
                <a:lnTo>
                  <a:pt x="1247" y="194"/>
                </a:lnTo>
                <a:lnTo>
                  <a:pt x="1245" y="213"/>
                </a:lnTo>
                <a:lnTo>
                  <a:pt x="1242" y="231"/>
                </a:lnTo>
                <a:lnTo>
                  <a:pt x="1236" y="249"/>
                </a:lnTo>
                <a:lnTo>
                  <a:pt x="1229" y="266"/>
                </a:lnTo>
                <a:lnTo>
                  <a:pt x="1218" y="282"/>
                </a:lnTo>
                <a:lnTo>
                  <a:pt x="1208" y="297"/>
                </a:lnTo>
                <a:lnTo>
                  <a:pt x="1194" y="312"/>
                </a:lnTo>
                <a:lnTo>
                  <a:pt x="1179" y="326"/>
                </a:lnTo>
                <a:lnTo>
                  <a:pt x="1163" y="336"/>
                </a:lnTo>
                <a:lnTo>
                  <a:pt x="1145" y="348"/>
                </a:lnTo>
                <a:lnTo>
                  <a:pt x="1127" y="357"/>
                </a:lnTo>
                <a:lnTo>
                  <a:pt x="1106" y="364"/>
                </a:lnTo>
                <a:lnTo>
                  <a:pt x="1085" y="370"/>
                </a:lnTo>
                <a:lnTo>
                  <a:pt x="1063" y="375"/>
                </a:lnTo>
                <a:lnTo>
                  <a:pt x="1040" y="378"/>
                </a:lnTo>
                <a:lnTo>
                  <a:pt x="1018" y="379"/>
                </a:lnTo>
                <a:lnTo>
                  <a:pt x="1018" y="379"/>
                </a:lnTo>
                <a:lnTo>
                  <a:pt x="994" y="378"/>
                </a:lnTo>
                <a:lnTo>
                  <a:pt x="972" y="375"/>
                </a:lnTo>
                <a:lnTo>
                  <a:pt x="949" y="370"/>
                </a:lnTo>
                <a:lnTo>
                  <a:pt x="928" y="364"/>
                </a:lnTo>
                <a:lnTo>
                  <a:pt x="907" y="357"/>
                </a:lnTo>
                <a:lnTo>
                  <a:pt x="889" y="348"/>
                </a:lnTo>
                <a:lnTo>
                  <a:pt x="871" y="336"/>
                </a:lnTo>
                <a:lnTo>
                  <a:pt x="855" y="326"/>
                </a:lnTo>
                <a:lnTo>
                  <a:pt x="840" y="312"/>
                </a:lnTo>
                <a:lnTo>
                  <a:pt x="827" y="297"/>
                </a:lnTo>
                <a:lnTo>
                  <a:pt x="816" y="282"/>
                </a:lnTo>
                <a:lnTo>
                  <a:pt x="806" y="266"/>
                </a:lnTo>
                <a:lnTo>
                  <a:pt x="798" y="249"/>
                </a:lnTo>
                <a:lnTo>
                  <a:pt x="792" y="231"/>
                </a:lnTo>
                <a:lnTo>
                  <a:pt x="789" y="213"/>
                </a:lnTo>
                <a:lnTo>
                  <a:pt x="788" y="194"/>
                </a:lnTo>
                <a:lnTo>
                  <a:pt x="788" y="194"/>
                </a:lnTo>
                <a:lnTo>
                  <a:pt x="789" y="178"/>
                </a:lnTo>
                <a:lnTo>
                  <a:pt x="791" y="163"/>
                </a:lnTo>
                <a:lnTo>
                  <a:pt x="795" y="149"/>
                </a:lnTo>
                <a:lnTo>
                  <a:pt x="800" y="136"/>
                </a:lnTo>
                <a:lnTo>
                  <a:pt x="807" y="125"/>
                </a:lnTo>
                <a:lnTo>
                  <a:pt x="813" y="113"/>
                </a:lnTo>
                <a:lnTo>
                  <a:pt x="821" y="104"/>
                </a:lnTo>
                <a:lnTo>
                  <a:pt x="828" y="95"/>
                </a:lnTo>
                <a:lnTo>
                  <a:pt x="843" y="82"/>
                </a:lnTo>
                <a:lnTo>
                  <a:pt x="855" y="73"/>
                </a:lnTo>
                <a:lnTo>
                  <a:pt x="868" y="65"/>
                </a:lnTo>
                <a:lnTo>
                  <a:pt x="868" y="65"/>
                </a:lnTo>
                <a:lnTo>
                  <a:pt x="882" y="58"/>
                </a:lnTo>
                <a:lnTo>
                  <a:pt x="892" y="50"/>
                </a:lnTo>
                <a:lnTo>
                  <a:pt x="900" y="42"/>
                </a:lnTo>
                <a:lnTo>
                  <a:pt x="906" y="33"/>
                </a:lnTo>
                <a:lnTo>
                  <a:pt x="909" y="24"/>
                </a:lnTo>
                <a:lnTo>
                  <a:pt x="909" y="15"/>
                </a:lnTo>
                <a:lnTo>
                  <a:pt x="907" y="7"/>
                </a:lnTo>
                <a:lnTo>
                  <a:pt x="903" y="0"/>
                </a:lnTo>
                <a:lnTo>
                  <a:pt x="0" y="0"/>
                </a:lnTo>
                <a:lnTo>
                  <a:pt x="0" y="1982"/>
                </a:lnTo>
                <a:lnTo>
                  <a:pt x="856" y="1982"/>
                </a:lnTo>
                <a:lnTo>
                  <a:pt x="856" y="1982"/>
                </a:lnTo>
                <a:lnTo>
                  <a:pt x="867" y="1983"/>
                </a:lnTo>
                <a:lnTo>
                  <a:pt x="877" y="1985"/>
                </a:lnTo>
                <a:lnTo>
                  <a:pt x="886" y="1988"/>
                </a:lnTo>
                <a:lnTo>
                  <a:pt x="894" y="1991"/>
                </a:lnTo>
                <a:lnTo>
                  <a:pt x="900" y="1995"/>
                </a:lnTo>
                <a:lnTo>
                  <a:pt x="904" y="2001"/>
                </a:lnTo>
                <a:lnTo>
                  <a:pt x="907" y="2006"/>
                </a:lnTo>
                <a:lnTo>
                  <a:pt x="909" y="2013"/>
                </a:lnTo>
                <a:lnTo>
                  <a:pt x="909" y="2019"/>
                </a:lnTo>
                <a:lnTo>
                  <a:pt x="907" y="2025"/>
                </a:lnTo>
                <a:lnTo>
                  <a:pt x="904" y="2033"/>
                </a:lnTo>
                <a:lnTo>
                  <a:pt x="900" y="2039"/>
                </a:lnTo>
                <a:lnTo>
                  <a:pt x="894" y="2046"/>
                </a:lnTo>
                <a:lnTo>
                  <a:pt x="886" y="2052"/>
                </a:lnTo>
                <a:lnTo>
                  <a:pt x="877" y="2058"/>
                </a:lnTo>
                <a:lnTo>
                  <a:pt x="868" y="2064"/>
                </a:lnTo>
                <a:lnTo>
                  <a:pt x="868" y="2064"/>
                </a:lnTo>
                <a:lnTo>
                  <a:pt x="855" y="2072"/>
                </a:lnTo>
                <a:lnTo>
                  <a:pt x="843" y="2081"/>
                </a:lnTo>
                <a:lnTo>
                  <a:pt x="828" y="2095"/>
                </a:lnTo>
                <a:lnTo>
                  <a:pt x="821" y="2103"/>
                </a:lnTo>
                <a:lnTo>
                  <a:pt x="813" y="2113"/>
                </a:lnTo>
                <a:lnTo>
                  <a:pt x="806" y="2124"/>
                </a:lnTo>
                <a:lnTo>
                  <a:pt x="800" y="2134"/>
                </a:lnTo>
                <a:lnTo>
                  <a:pt x="795" y="2148"/>
                </a:lnTo>
                <a:lnTo>
                  <a:pt x="791" y="2161"/>
                </a:lnTo>
                <a:lnTo>
                  <a:pt x="788" y="2178"/>
                </a:lnTo>
                <a:lnTo>
                  <a:pt x="788" y="2193"/>
                </a:lnTo>
                <a:lnTo>
                  <a:pt x="788" y="2193"/>
                </a:lnTo>
                <a:lnTo>
                  <a:pt x="789" y="2212"/>
                </a:lnTo>
                <a:lnTo>
                  <a:pt x="792" y="2230"/>
                </a:lnTo>
                <a:lnTo>
                  <a:pt x="798" y="2248"/>
                </a:lnTo>
                <a:lnTo>
                  <a:pt x="806" y="2264"/>
                </a:lnTo>
                <a:lnTo>
                  <a:pt x="815" y="2281"/>
                </a:lnTo>
                <a:lnTo>
                  <a:pt x="827" y="2296"/>
                </a:lnTo>
                <a:lnTo>
                  <a:pt x="840" y="2311"/>
                </a:lnTo>
                <a:lnTo>
                  <a:pt x="855" y="2324"/>
                </a:lnTo>
                <a:lnTo>
                  <a:pt x="871" y="2336"/>
                </a:lnTo>
                <a:lnTo>
                  <a:pt x="888" y="2347"/>
                </a:lnTo>
                <a:lnTo>
                  <a:pt x="907" y="2356"/>
                </a:lnTo>
                <a:lnTo>
                  <a:pt x="928" y="2363"/>
                </a:lnTo>
                <a:lnTo>
                  <a:pt x="949" y="2369"/>
                </a:lnTo>
                <a:lnTo>
                  <a:pt x="970" y="2374"/>
                </a:lnTo>
                <a:lnTo>
                  <a:pt x="994" y="2376"/>
                </a:lnTo>
                <a:lnTo>
                  <a:pt x="1016" y="2378"/>
                </a:lnTo>
                <a:lnTo>
                  <a:pt x="1016" y="2378"/>
                </a:lnTo>
                <a:lnTo>
                  <a:pt x="1040" y="2376"/>
                </a:lnTo>
                <a:lnTo>
                  <a:pt x="1063" y="2374"/>
                </a:lnTo>
                <a:lnTo>
                  <a:pt x="1085" y="2369"/>
                </a:lnTo>
                <a:lnTo>
                  <a:pt x="1106" y="2363"/>
                </a:lnTo>
                <a:lnTo>
                  <a:pt x="1125" y="2356"/>
                </a:lnTo>
                <a:lnTo>
                  <a:pt x="1145" y="2347"/>
                </a:lnTo>
                <a:lnTo>
                  <a:pt x="1163" y="2336"/>
                </a:lnTo>
                <a:lnTo>
                  <a:pt x="1179" y="2324"/>
                </a:lnTo>
                <a:lnTo>
                  <a:pt x="1194" y="2311"/>
                </a:lnTo>
                <a:lnTo>
                  <a:pt x="1206" y="2296"/>
                </a:lnTo>
                <a:lnTo>
                  <a:pt x="1218" y="2281"/>
                </a:lnTo>
                <a:lnTo>
                  <a:pt x="1229" y="2264"/>
                </a:lnTo>
                <a:lnTo>
                  <a:pt x="1236" y="2248"/>
                </a:lnTo>
                <a:lnTo>
                  <a:pt x="1242" y="2230"/>
                </a:lnTo>
                <a:lnTo>
                  <a:pt x="1245" y="2212"/>
                </a:lnTo>
                <a:lnTo>
                  <a:pt x="1247" y="2193"/>
                </a:lnTo>
                <a:lnTo>
                  <a:pt x="1247" y="2193"/>
                </a:lnTo>
                <a:lnTo>
                  <a:pt x="1245" y="2178"/>
                </a:lnTo>
                <a:lnTo>
                  <a:pt x="1242" y="2161"/>
                </a:lnTo>
                <a:lnTo>
                  <a:pt x="1239" y="2148"/>
                </a:lnTo>
                <a:lnTo>
                  <a:pt x="1233" y="2134"/>
                </a:lnTo>
                <a:lnTo>
                  <a:pt x="1227" y="2124"/>
                </a:lnTo>
                <a:lnTo>
                  <a:pt x="1221" y="2113"/>
                </a:lnTo>
                <a:lnTo>
                  <a:pt x="1214" y="2103"/>
                </a:lnTo>
                <a:lnTo>
                  <a:pt x="1206" y="2095"/>
                </a:lnTo>
                <a:lnTo>
                  <a:pt x="1191" y="2081"/>
                </a:lnTo>
                <a:lnTo>
                  <a:pt x="1178" y="2072"/>
                </a:lnTo>
                <a:lnTo>
                  <a:pt x="1166" y="2064"/>
                </a:lnTo>
                <a:lnTo>
                  <a:pt x="1166" y="2064"/>
                </a:lnTo>
                <a:lnTo>
                  <a:pt x="1155" y="2058"/>
                </a:lnTo>
                <a:lnTo>
                  <a:pt x="1146" y="2052"/>
                </a:lnTo>
                <a:lnTo>
                  <a:pt x="1139" y="2046"/>
                </a:lnTo>
                <a:lnTo>
                  <a:pt x="1133" y="2039"/>
                </a:lnTo>
                <a:lnTo>
                  <a:pt x="1128" y="2033"/>
                </a:lnTo>
                <a:lnTo>
                  <a:pt x="1125" y="2025"/>
                </a:lnTo>
                <a:lnTo>
                  <a:pt x="1125" y="2019"/>
                </a:lnTo>
                <a:lnTo>
                  <a:pt x="1125" y="2013"/>
                </a:lnTo>
                <a:lnTo>
                  <a:pt x="1127" y="2006"/>
                </a:lnTo>
                <a:lnTo>
                  <a:pt x="1130" y="2001"/>
                </a:lnTo>
                <a:lnTo>
                  <a:pt x="1134" y="1995"/>
                </a:lnTo>
                <a:lnTo>
                  <a:pt x="1140" y="1991"/>
                </a:lnTo>
                <a:lnTo>
                  <a:pt x="1146" y="1988"/>
                </a:lnTo>
                <a:lnTo>
                  <a:pt x="1155" y="1985"/>
                </a:lnTo>
                <a:lnTo>
                  <a:pt x="1166" y="1983"/>
                </a:lnTo>
                <a:lnTo>
                  <a:pt x="1178" y="1982"/>
                </a:lnTo>
                <a:lnTo>
                  <a:pt x="1979" y="1982"/>
                </a:lnTo>
                <a:lnTo>
                  <a:pt x="1979" y="1142"/>
                </a:lnTo>
                <a:lnTo>
                  <a:pt x="1979" y="1142"/>
                </a:lnTo>
                <a:lnTo>
                  <a:pt x="1972" y="1134"/>
                </a:lnTo>
                <a:lnTo>
                  <a:pt x="1964" y="1130"/>
                </a:lnTo>
                <a:lnTo>
                  <a:pt x="1955" y="1128"/>
                </a:lnTo>
                <a:lnTo>
                  <a:pt x="1945" y="1130"/>
                </a:lnTo>
                <a:lnTo>
                  <a:pt x="1936" y="1136"/>
                </a:lnTo>
                <a:lnTo>
                  <a:pt x="1925" y="1143"/>
                </a:lnTo>
                <a:lnTo>
                  <a:pt x="1916" y="1155"/>
                </a:lnTo>
                <a:lnTo>
                  <a:pt x="1909" y="1170"/>
                </a:lnTo>
                <a:lnTo>
                  <a:pt x="1909" y="1170"/>
                </a:lnTo>
                <a:lnTo>
                  <a:pt x="1901" y="1182"/>
                </a:lnTo>
                <a:lnTo>
                  <a:pt x="1891" y="1196"/>
                </a:lnTo>
                <a:lnTo>
                  <a:pt x="1877" y="1209"/>
                </a:lnTo>
                <a:lnTo>
                  <a:pt x="1868" y="1216"/>
                </a:lnTo>
                <a:lnTo>
                  <a:pt x="1859" y="1224"/>
                </a:lnTo>
                <a:lnTo>
                  <a:pt x="1849" y="1231"/>
                </a:lnTo>
                <a:lnTo>
                  <a:pt x="1837" y="1237"/>
                </a:lnTo>
                <a:lnTo>
                  <a:pt x="1825" y="1242"/>
                </a:lnTo>
                <a:lnTo>
                  <a:pt x="1810" y="1246"/>
                </a:lnTo>
                <a:lnTo>
                  <a:pt x="1795" y="1249"/>
                </a:lnTo>
                <a:lnTo>
                  <a:pt x="1779" y="1249"/>
                </a:lnTo>
                <a:lnTo>
                  <a:pt x="1779" y="1249"/>
                </a:lnTo>
                <a:lnTo>
                  <a:pt x="1759" y="1248"/>
                </a:lnTo>
                <a:lnTo>
                  <a:pt x="1741" y="1245"/>
                </a:lnTo>
                <a:lnTo>
                  <a:pt x="1723" y="1239"/>
                </a:lnTo>
                <a:lnTo>
                  <a:pt x="1707" y="1231"/>
                </a:lnTo>
                <a:lnTo>
                  <a:pt x="1690" y="1222"/>
                </a:lnTo>
                <a:lnTo>
                  <a:pt x="1676" y="1211"/>
                </a:lnTo>
                <a:lnTo>
                  <a:pt x="1662" y="1197"/>
                </a:lnTo>
                <a:lnTo>
                  <a:pt x="1649" y="1182"/>
                </a:lnTo>
                <a:lnTo>
                  <a:pt x="1637" y="1166"/>
                </a:lnTo>
                <a:lnTo>
                  <a:pt x="1626" y="1149"/>
                </a:lnTo>
                <a:lnTo>
                  <a:pt x="1617" y="1130"/>
                </a:lnTo>
                <a:lnTo>
                  <a:pt x="1610" y="1110"/>
                </a:lnTo>
                <a:lnTo>
                  <a:pt x="1602" y="1088"/>
                </a:lnTo>
                <a:lnTo>
                  <a:pt x="1598" y="1067"/>
                </a:lnTo>
                <a:lnTo>
                  <a:pt x="1595" y="1043"/>
                </a:lnTo>
                <a:lnTo>
                  <a:pt x="1595" y="1021"/>
                </a:lnTo>
                <a:lnTo>
                  <a:pt x="1595" y="1021"/>
                </a:lnTo>
                <a:lnTo>
                  <a:pt x="1595" y="997"/>
                </a:lnTo>
                <a:lnTo>
                  <a:pt x="1598" y="974"/>
                </a:lnTo>
                <a:lnTo>
                  <a:pt x="1602" y="952"/>
                </a:lnTo>
                <a:lnTo>
                  <a:pt x="1610" y="931"/>
                </a:lnTo>
                <a:lnTo>
                  <a:pt x="1617" y="912"/>
                </a:lnTo>
                <a:lnTo>
                  <a:pt x="1626" y="892"/>
                </a:lnTo>
                <a:lnTo>
                  <a:pt x="1637" y="874"/>
                </a:lnTo>
                <a:lnTo>
                  <a:pt x="1649" y="858"/>
                </a:lnTo>
                <a:lnTo>
                  <a:pt x="1662" y="843"/>
                </a:lnTo>
                <a:lnTo>
                  <a:pt x="1676" y="831"/>
                </a:lnTo>
                <a:lnTo>
                  <a:pt x="1690" y="819"/>
                </a:lnTo>
                <a:lnTo>
                  <a:pt x="1707" y="808"/>
                </a:lnTo>
                <a:lnTo>
                  <a:pt x="1723" y="801"/>
                </a:lnTo>
                <a:lnTo>
                  <a:pt x="1741" y="795"/>
                </a:lnTo>
                <a:lnTo>
                  <a:pt x="1759" y="792"/>
                </a:lnTo>
                <a:lnTo>
                  <a:pt x="1779" y="790"/>
                </a:lnTo>
                <a:lnTo>
                  <a:pt x="1779" y="790"/>
                </a:ln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28575">
            <a:solidFill>
              <a:schemeClr val="tx1">
                <a:lumMod val="50000"/>
                <a:lumOff val="50000"/>
              </a:schemeClr>
            </a:solidFill>
            <a:prstDash val="solid"/>
            <a:round/>
            <a:headEnd/>
            <a:tailEnd/>
          </a:ln>
        </p:spPr>
        <p:txBody>
          <a:bodyPr bIns="360000" anchor="ctr"/>
          <a:lstStyle/>
          <a:p>
            <a:r>
              <a:rPr lang="en-GB" b="1" i="1" dirty="0"/>
              <a:t>Assessment….</a:t>
            </a:r>
          </a:p>
        </p:txBody>
      </p:sp>
      <p:sp>
        <p:nvSpPr>
          <p:cNvPr id="3" name="TextBox 2">
            <a:extLst>
              <a:ext uri="{FF2B5EF4-FFF2-40B4-BE49-F238E27FC236}">
                <a16:creationId xmlns:a16="http://schemas.microsoft.com/office/drawing/2014/main" id="{3B3E398E-DEA2-28DB-CC5F-8BE2C3015B89}"/>
              </a:ext>
            </a:extLst>
          </p:cNvPr>
          <p:cNvSpPr txBox="1"/>
          <p:nvPr/>
        </p:nvSpPr>
        <p:spPr>
          <a:xfrm>
            <a:off x="298777" y="2050919"/>
            <a:ext cx="7465309" cy="1169551"/>
          </a:xfrm>
          <a:prstGeom prst="rect">
            <a:avLst/>
          </a:prstGeom>
          <a:noFill/>
        </p:spPr>
        <p:txBody>
          <a:bodyPr wrap="square" rtlCol="0">
            <a:spAutoFit/>
          </a:bodyPr>
          <a:lstStyle/>
          <a:p>
            <a:pPr fontAlgn="base"/>
            <a:r>
              <a:rPr lang="en-GB" sz="1400" dirty="0">
                <a:latin typeface="Comic Sans MS" panose="030F0702030302020204" pitchFamily="66" charset="0"/>
              </a:rPr>
              <a:t>Our assessment and progress tracking procedures are developing following a sustained period of action research about curriculum reform and pupil progress. Continued professional discussion and a shared understanding of progression is fundamental to improvement and our approach at Gwenfro.</a:t>
            </a:r>
          </a:p>
          <a:p>
            <a:pPr fontAlgn="base"/>
            <a:endParaRPr lang="en-GB" sz="1400" dirty="0">
              <a:latin typeface="Comic Sans MS" panose="030F0702030302020204" pitchFamily="66" charset="0"/>
            </a:endParaRPr>
          </a:p>
        </p:txBody>
      </p:sp>
      <p:pic>
        <p:nvPicPr>
          <p:cNvPr id="4" name="Picture 10" descr="Progression complex like a puzzle - pictured as word progression • wall  stickers symbol, analogy, meaning | myloview.com">
            <a:extLst>
              <a:ext uri="{FF2B5EF4-FFF2-40B4-BE49-F238E27FC236}">
                <a16:creationId xmlns:a16="http://schemas.microsoft.com/office/drawing/2014/main" id="{F42CCC3C-E2A3-0BFC-F30B-45D4A87602B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76" t="10305" r="12037" b="10381"/>
          <a:stretch/>
        </p:blipFill>
        <p:spPr bwMode="auto">
          <a:xfrm>
            <a:off x="2701229" y="1009130"/>
            <a:ext cx="1538507" cy="875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Reporting to parents">
            <a:extLst>
              <a:ext uri="{FF2B5EF4-FFF2-40B4-BE49-F238E27FC236}">
                <a16:creationId xmlns:a16="http://schemas.microsoft.com/office/drawing/2014/main" id="{F13ED6AF-ECAB-FF13-89FD-6FE7FAC7A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011" b="86339" l="1326" r="88329"/>
                    </a14:imgEffect>
                  </a14:imgLayer>
                </a14:imgProps>
              </a:ext>
              <a:ext uri="{28A0092B-C50C-407E-A947-70E740481C1C}">
                <a14:useLocalDpi xmlns:a14="http://schemas.microsoft.com/office/drawing/2010/main" val="0"/>
              </a:ext>
            </a:extLst>
          </a:blip>
          <a:srcRect l="8015" t="5284" r="11417" b="12845"/>
          <a:stretch/>
        </p:blipFill>
        <p:spPr bwMode="auto">
          <a:xfrm>
            <a:off x="287767" y="5077242"/>
            <a:ext cx="1437607" cy="14182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BCB4B0-2F17-929C-1942-8FA785B7C813}"/>
              </a:ext>
            </a:extLst>
          </p:cNvPr>
          <p:cNvSpPr txBox="1"/>
          <p:nvPr/>
        </p:nvSpPr>
        <p:spPr>
          <a:xfrm>
            <a:off x="287767" y="3324148"/>
            <a:ext cx="2971797" cy="1600438"/>
          </a:xfrm>
          <a:prstGeom prst="rect">
            <a:avLst/>
          </a:prstGeom>
          <a:noFill/>
        </p:spPr>
        <p:txBody>
          <a:bodyPr wrap="square" rtlCol="0">
            <a:spAutoFit/>
          </a:bodyPr>
          <a:lstStyle/>
          <a:p>
            <a:pPr fontAlgn="base"/>
            <a:r>
              <a:rPr lang="en-GB" sz="1400" dirty="0">
                <a:latin typeface="Comic Sans MS" panose="030F0702030302020204" pitchFamily="66" charset="0"/>
              </a:rPr>
              <a:t>Pupils at Gwenfro are on a journey from the first day they are with us and when they leave us, our processes will enable us to support effective transition throughout a child’s learning journey.</a:t>
            </a:r>
          </a:p>
        </p:txBody>
      </p:sp>
      <p:pic>
        <p:nvPicPr>
          <p:cNvPr id="11" name="Picture 2" descr="Helping schools prepare for Welsh curriculum changes.">
            <a:extLst>
              <a:ext uri="{FF2B5EF4-FFF2-40B4-BE49-F238E27FC236}">
                <a16:creationId xmlns:a16="http://schemas.microsoft.com/office/drawing/2014/main" id="{FAD6B5E0-AD4F-C432-1C00-CF616D684E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99515">
            <a:off x="10346512" y="4398449"/>
            <a:ext cx="1758667" cy="8178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457703C-0F3F-7427-6749-36D4F90C036B}"/>
              </a:ext>
            </a:extLst>
          </p:cNvPr>
          <p:cNvSpPr txBox="1"/>
          <p:nvPr/>
        </p:nvSpPr>
        <p:spPr>
          <a:xfrm>
            <a:off x="7813165" y="5589196"/>
            <a:ext cx="3891155" cy="1600438"/>
          </a:xfrm>
          <a:prstGeom prst="rect">
            <a:avLst/>
          </a:prstGeom>
          <a:noFill/>
        </p:spPr>
        <p:txBody>
          <a:bodyPr wrap="square" rtlCol="0">
            <a:spAutoFit/>
          </a:bodyPr>
          <a:lstStyle/>
          <a:p>
            <a:pPr algn="ctr" fontAlgn="base"/>
            <a:r>
              <a:rPr lang="en-GB" sz="1400" dirty="0">
                <a:latin typeface="Comic Sans MS" panose="030F0702030302020204" pitchFamily="66" charset="0"/>
              </a:rPr>
              <a:t>Working in partnership with Tyfu is enabling us to develop  digital portfolios which will help practitioners and pupils to identify, capture and reflect on individual learner progress and reflect on next steps,</a:t>
            </a:r>
          </a:p>
          <a:p>
            <a:pPr algn="ctr" fontAlgn="base"/>
            <a:endParaRPr lang="en-GB" sz="1400" i="1" dirty="0">
              <a:solidFill>
                <a:srgbClr val="FF0000"/>
              </a:solidFill>
              <a:latin typeface="Comic Sans MS" panose="030F0702030302020204" pitchFamily="66" charset="0"/>
            </a:endParaRPr>
          </a:p>
          <a:p>
            <a:pPr algn="ctr" fontAlgn="base"/>
            <a:r>
              <a:rPr lang="en-GB" sz="1400" i="1" dirty="0">
                <a:solidFill>
                  <a:srgbClr val="FF0000"/>
                </a:solidFill>
                <a:latin typeface="Comic Sans MS" panose="030F0702030302020204" pitchFamily="66" charset="0"/>
              </a:rPr>
              <a:t> </a:t>
            </a:r>
          </a:p>
        </p:txBody>
      </p:sp>
      <p:sp>
        <p:nvSpPr>
          <p:cNvPr id="13" name="TextBox 12">
            <a:extLst>
              <a:ext uri="{FF2B5EF4-FFF2-40B4-BE49-F238E27FC236}">
                <a16:creationId xmlns:a16="http://schemas.microsoft.com/office/drawing/2014/main" id="{12BB541B-686A-92B3-5F40-6F489DD41C96}"/>
              </a:ext>
            </a:extLst>
          </p:cNvPr>
          <p:cNvSpPr txBox="1"/>
          <p:nvPr/>
        </p:nvSpPr>
        <p:spPr>
          <a:xfrm>
            <a:off x="7389193" y="3852937"/>
            <a:ext cx="2782616" cy="1600438"/>
          </a:xfrm>
          <a:prstGeom prst="rect">
            <a:avLst/>
          </a:prstGeom>
          <a:noFill/>
        </p:spPr>
        <p:txBody>
          <a:bodyPr wrap="square" rtlCol="0">
            <a:spAutoFit/>
          </a:bodyPr>
          <a:lstStyle/>
          <a:p>
            <a:pPr algn="ctr" fontAlgn="base"/>
            <a:r>
              <a:rPr lang="en-GB" sz="1400" dirty="0">
                <a:latin typeface="Comic Sans MS" panose="030F0702030302020204" pitchFamily="66" charset="0"/>
              </a:rPr>
              <a:t>Professional development opportunities (e.g. Shirley Clarke training, regional and local networking) help to ensure that assessment supports individual learners on an ongoing day to day basis.</a:t>
            </a:r>
          </a:p>
        </p:txBody>
      </p:sp>
      <p:pic>
        <p:nvPicPr>
          <p:cNvPr id="15" name="Picture 4">
            <a:extLst>
              <a:ext uri="{FF2B5EF4-FFF2-40B4-BE49-F238E27FC236}">
                <a16:creationId xmlns:a16="http://schemas.microsoft.com/office/drawing/2014/main" id="{FE6DA4B4-7AB8-CA37-46E6-F5792C8A092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161" t="16601"/>
          <a:stretch/>
        </p:blipFill>
        <p:spPr bwMode="auto">
          <a:xfrm>
            <a:off x="3242660" y="3548080"/>
            <a:ext cx="1495079" cy="10646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C0B84A7-BE7C-17F7-E490-3FEA02D1EC64}"/>
              </a:ext>
            </a:extLst>
          </p:cNvPr>
          <p:cNvSpPr txBox="1"/>
          <p:nvPr/>
        </p:nvSpPr>
        <p:spPr>
          <a:xfrm>
            <a:off x="1835361" y="5252196"/>
            <a:ext cx="6144911" cy="1384995"/>
          </a:xfrm>
          <a:prstGeom prst="rect">
            <a:avLst/>
          </a:prstGeom>
          <a:noFill/>
        </p:spPr>
        <p:txBody>
          <a:bodyPr wrap="square" rtlCol="0">
            <a:spAutoFit/>
          </a:bodyPr>
          <a:lstStyle/>
          <a:p>
            <a:pPr fontAlgn="base"/>
            <a:r>
              <a:rPr lang="en-GB" sz="1400" b="1" dirty="0">
                <a:latin typeface="Comic Sans MS" panose="030F0702030302020204" pitchFamily="66" charset="0"/>
              </a:rPr>
              <a:t>Communicating &amp; Engaging with parents/carers</a:t>
            </a:r>
          </a:p>
          <a:p>
            <a:pPr fontAlgn="base"/>
            <a:r>
              <a:rPr lang="en-GB" sz="1400" dirty="0">
                <a:latin typeface="Comic Sans MS" panose="030F0702030302020204" pitchFamily="66" charset="0"/>
              </a:rPr>
              <a:t>We aim to keep parents/carers involved in learning and maximise engagement as an ongoing process through a blend of accessible reporting procedures. Reporting procedures are purposeful and meaningful with the aim of supporting pupil progression. </a:t>
            </a:r>
          </a:p>
          <a:p>
            <a:pPr algn="ctr" fontAlgn="base"/>
            <a:r>
              <a:rPr lang="en-GB" sz="1400" dirty="0">
                <a:latin typeface="Comic Sans MS" panose="030F0702030302020204" pitchFamily="66" charset="0"/>
              </a:rPr>
              <a:t> </a:t>
            </a:r>
          </a:p>
        </p:txBody>
      </p:sp>
      <p:sp>
        <p:nvSpPr>
          <p:cNvPr id="17" name="TextBox 16">
            <a:extLst>
              <a:ext uri="{FF2B5EF4-FFF2-40B4-BE49-F238E27FC236}">
                <a16:creationId xmlns:a16="http://schemas.microsoft.com/office/drawing/2014/main" id="{2F2D00D0-5863-B8B5-6547-7BB21ED3E872}"/>
              </a:ext>
            </a:extLst>
          </p:cNvPr>
          <p:cNvSpPr txBox="1"/>
          <p:nvPr/>
        </p:nvSpPr>
        <p:spPr>
          <a:xfrm>
            <a:off x="4894636" y="3387171"/>
            <a:ext cx="2406675" cy="1600438"/>
          </a:xfrm>
          <a:prstGeom prst="rect">
            <a:avLst/>
          </a:prstGeom>
          <a:noFill/>
        </p:spPr>
        <p:txBody>
          <a:bodyPr wrap="square" rtlCol="0">
            <a:spAutoFit/>
          </a:bodyPr>
          <a:lstStyle/>
          <a:p>
            <a:pPr algn="ctr" fontAlgn="base"/>
            <a:r>
              <a:rPr lang="en-GB" sz="1400" dirty="0">
                <a:latin typeface="Comic Sans MS" panose="030F0702030302020204" pitchFamily="66" charset="0"/>
              </a:rPr>
              <a:t>Learners are at the heart of our developing processes when reflecting and setting new goals. </a:t>
            </a:r>
          </a:p>
          <a:p>
            <a:pPr algn="ctr" fontAlgn="base"/>
            <a:r>
              <a:rPr lang="en-GB" sz="1400" dirty="0">
                <a:latin typeface="Comic Sans MS" panose="030F0702030302020204" pitchFamily="66" charset="0"/>
              </a:rPr>
              <a:t>Their response to feedback helps to create next steps.</a:t>
            </a:r>
          </a:p>
        </p:txBody>
      </p:sp>
      <p:sp>
        <p:nvSpPr>
          <p:cNvPr id="23" name="TextBox 22"/>
          <p:cNvSpPr txBox="1"/>
          <p:nvPr/>
        </p:nvSpPr>
        <p:spPr>
          <a:xfrm>
            <a:off x="2456814" y="582169"/>
            <a:ext cx="9363884" cy="646331"/>
          </a:xfrm>
          <a:prstGeom prst="rect">
            <a:avLst/>
          </a:prstGeom>
          <a:noFill/>
        </p:spPr>
        <p:txBody>
          <a:bodyPr wrap="square" rtlCol="0">
            <a:spAutoFit/>
          </a:bodyPr>
          <a:lstStyle/>
          <a:p>
            <a:pPr algn="ctr" fontAlgn="base"/>
            <a:r>
              <a:rPr lang="en-GB" dirty="0">
                <a:latin typeface="Comic Sans MS" panose="030F0702030302020204" pitchFamily="66" charset="0"/>
              </a:rPr>
              <a:t>Pupil Progress is a continuum of learning from 3 to 16 and is integral to Curriculum for Wales</a:t>
            </a:r>
            <a:r>
              <a:rPr lang="en-GB" sz="1600" dirty="0">
                <a:latin typeface="Comic Sans MS" panose="030F0702030302020204" pitchFamily="66" charset="0"/>
              </a:rPr>
              <a:t>.</a:t>
            </a:r>
          </a:p>
        </p:txBody>
      </p:sp>
      <p:pic>
        <p:nvPicPr>
          <p:cNvPr id="25" name="Picture 24"/>
          <p:cNvPicPr>
            <a:picLocks noChangeAspect="1"/>
          </p:cNvPicPr>
          <p:nvPr/>
        </p:nvPicPr>
        <p:blipFill>
          <a:blip r:embed="rId7"/>
          <a:stretch>
            <a:fillRect/>
          </a:stretch>
        </p:blipFill>
        <p:spPr>
          <a:xfrm>
            <a:off x="7853683" y="1103238"/>
            <a:ext cx="3767510" cy="2623138"/>
          </a:xfrm>
          <a:prstGeom prst="rect">
            <a:avLst/>
          </a:prstGeom>
        </p:spPr>
      </p:pic>
    </p:spTree>
    <p:extLst>
      <p:ext uri="{BB962C8B-B14F-4D97-AF65-F5344CB8AC3E}">
        <p14:creationId xmlns:p14="http://schemas.microsoft.com/office/powerpoint/2010/main" val="2128638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77214"/>
            <a:ext cx="2749827" cy="8389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b="1" dirty="0">
                <a:latin typeface="Comic Sans MS" panose="030F0702030302020204" pitchFamily="66" charset="0"/>
              </a:rPr>
              <a:t>Our Values</a:t>
            </a:r>
          </a:p>
        </p:txBody>
      </p:sp>
      <p:pic>
        <p:nvPicPr>
          <p:cNvPr id="5" name="Picture 4"/>
          <p:cNvPicPr>
            <a:picLocks noChangeAspect="1"/>
          </p:cNvPicPr>
          <p:nvPr/>
        </p:nvPicPr>
        <p:blipFill>
          <a:blip r:embed="rId2"/>
          <a:stretch>
            <a:fillRect/>
          </a:stretch>
        </p:blipFill>
        <p:spPr>
          <a:xfrm>
            <a:off x="459893" y="177256"/>
            <a:ext cx="929860" cy="946342"/>
          </a:xfrm>
          <a:prstGeom prst="rect">
            <a:avLst/>
          </a:prstGeom>
        </p:spPr>
      </p:pic>
      <p:sp>
        <p:nvSpPr>
          <p:cNvPr id="18" name="Freeform 5">
            <a:extLst>
              <a:ext uri="{FF2B5EF4-FFF2-40B4-BE49-F238E27FC236}">
                <a16:creationId xmlns:a16="http://schemas.microsoft.com/office/drawing/2014/main" id="{A49D8658-5159-2F45-9013-3F2B28209639}"/>
              </a:ext>
            </a:extLst>
          </p:cNvPr>
          <p:cNvSpPr>
            <a:spLocks/>
          </p:cNvSpPr>
          <p:nvPr/>
        </p:nvSpPr>
        <p:spPr bwMode="auto">
          <a:xfrm>
            <a:off x="2565089" y="1391250"/>
            <a:ext cx="2848424" cy="2144307"/>
          </a:xfrm>
          <a:custGeom>
            <a:avLst/>
            <a:gdLst>
              <a:gd name="T0" fmla="*/ 859783 w 1612"/>
              <a:gd name="T1" fmla="*/ 1712718 h 1386"/>
              <a:gd name="T2" fmla="*/ 879605 w 1612"/>
              <a:gd name="T3" fmla="*/ 1705282 h 1386"/>
              <a:gd name="T4" fmla="*/ 884561 w 1612"/>
              <a:gd name="T5" fmla="*/ 1702803 h 1386"/>
              <a:gd name="T6" fmla="*/ 891994 w 1612"/>
              <a:gd name="T7" fmla="*/ 1697846 h 1386"/>
              <a:gd name="T8" fmla="*/ 896949 w 1612"/>
              <a:gd name="T9" fmla="*/ 1695368 h 1386"/>
              <a:gd name="T10" fmla="*/ 904383 w 1612"/>
              <a:gd name="T11" fmla="*/ 1687932 h 1386"/>
              <a:gd name="T12" fmla="*/ 909338 w 1612"/>
              <a:gd name="T13" fmla="*/ 1685453 h 1386"/>
              <a:gd name="T14" fmla="*/ 911816 w 1612"/>
              <a:gd name="T15" fmla="*/ 1678017 h 1386"/>
              <a:gd name="T16" fmla="*/ 914294 w 1612"/>
              <a:gd name="T17" fmla="*/ 1675539 h 1386"/>
              <a:gd name="T18" fmla="*/ 916771 w 1612"/>
              <a:gd name="T19" fmla="*/ 1668103 h 1386"/>
              <a:gd name="T20" fmla="*/ 916771 w 1612"/>
              <a:gd name="T21" fmla="*/ 1663146 h 1386"/>
              <a:gd name="T22" fmla="*/ 887038 w 1612"/>
              <a:gd name="T23" fmla="*/ 1606138 h 1386"/>
              <a:gd name="T24" fmla="*/ 822617 w 1612"/>
              <a:gd name="T25" fmla="*/ 1554087 h 1386"/>
              <a:gd name="T26" fmla="*/ 817661 w 1612"/>
              <a:gd name="T27" fmla="*/ 1526822 h 1386"/>
              <a:gd name="T28" fmla="*/ 837483 w 1612"/>
              <a:gd name="T29" fmla="*/ 1479729 h 1386"/>
              <a:gd name="T30" fmla="*/ 944027 w 1612"/>
              <a:gd name="T31" fmla="*/ 1427678 h 1386"/>
              <a:gd name="T32" fmla="*/ 1048093 w 1612"/>
              <a:gd name="T33" fmla="*/ 1427678 h 1386"/>
              <a:gd name="T34" fmla="*/ 1154636 w 1612"/>
              <a:gd name="T35" fmla="*/ 1479729 h 1386"/>
              <a:gd name="T36" fmla="*/ 1174458 w 1612"/>
              <a:gd name="T37" fmla="*/ 1526822 h 1386"/>
              <a:gd name="T38" fmla="*/ 1169503 w 1612"/>
              <a:gd name="T39" fmla="*/ 1554087 h 1386"/>
              <a:gd name="T40" fmla="*/ 1107559 w 1612"/>
              <a:gd name="T41" fmla="*/ 1606138 h 1386"/>
              <a:gd name="T42" fmla="*/ 1075348 w 1612"/>
              <a:gd name="T43" fmla="*/ 1663146 h 1386"/>
              <a:gd name="T44" fmla="*/ 1075348 w 1612"/>
              <a:gd name="T45" fmla="*/ 1668103 h 1386"/>
              <a:gd name="T46" fmla="*/ 1077826 w 1612"/>
              <a:gd name="T47" fmla="*/ 1675539 h 1386"/>
              <a:gd name="T48" fmla="*/ 1080304 w 1612"/>
              <a:gd name="T49" fmla="*/ 1678017 h 1386"/>
              <a:gd name="T50" fmla="*/ 1085259 w 1612"/>
              <a:gd name="T51" fmla="*/ 1685453 h 1386"/>
              <a:gd name="T52" fmla="*/ 1087737 w 1612"/>
              <a:gd name="T53" fmla="*/ 1687932 h 1386"/>
              <a:gd name="T54" fmla="*/ 1095170 w 1612"/>
              <a:gd name="T55" fmla="*/ 1695368 h 1386"/>
              <a:gd name="T56" fmla="*/ 1100126 w 1612"/>
              <a:gd name="T57" fmla="*/ 1697846 h 1386"/>
              <a:gd name="T58" fmla="*/ 1107559 w 1612"/>
              <a:gd name="T59" fmla="*/ 1702803 h 1386"/>
              <a:gd name="T60" fmla="*/ 1112514 w 1612"/>
              <a:gd name="T61" fmla="*/ 1705282 h 1386"/>
              <a:gd name="T62" fmla="*/ 1132337 w 1612"/>
              <a:gd name="T63" fmla="*/ 1712718 h 1386"/>
              <a:gd name="T64" fmla="*/ 1637800 w 1612"/>
              <a:gd name="T65" fmla="*/ 1452464 h 1386"/>
              <a:gd name="T66" fmla="*/ 1642755 w 1612"/>
              <a:gd name="T67" fmla="*/ 1368191 h 1386"/>
              <a:gd name="T68" fmla="*/ 1603111 w 1612"/>
              <a:gd name="T69" fmla="*/ 1338448 h 1386"/>
              <a:gd name="T70" fmla="*/ 1526300 w 1612"/>
              <a:gd name="T71" fmla="*/ 1368191 h 1386"/>
              <a:gd name="T72" fmla="*/ 1461879 w 1612"/>
              <a:gd name="T73" fmla="*/ 1365713 h 1386"/>
              <a:gd name="T74" fmla="*/ 1429668 w 1612"/>
              <a:gd name="T75" fmla="*/ 1326055 h 1386"/>
              <a:gd name="T76" fmla="*/ 1439579 w 1612"/>
              <a:gd name="T77" fmla="*/ 1207082 h 1386"/>
              <a:gd name="T78" fmla="*/ 1491612 w 1612"/>
              <a:gd name="T79" fmla="*/ 1117852 h 1386"/>
              <a:gd name="T80" fmla="*/ 1588245 w 1612"/>
              <a:gd name="T81" fmla="*/ 1050930 h 1386"/>
              <a:gd name="T82" fmla="*/ 1640277 w 1612"/>
              <a:gd name="T83" fmla="*/ 1058365 h 1386"/>
              <a:gd name="T84" fmla="*/ 1672488 w 1612"/>
              <a:gd name="T85" fmla="*/ 1115373 h 1386"/>
              <a:gd name="T86" fmla="*/ 1687355 w 1612"/>
              <a:gd name="T87" fmla="*/ 1194689 h 1386"/>
              <a:gd name="T88" fmla="*/ 1731955 w 1612"/>
              <a:gd name="T89" fmla="*/ 1214518 h 1386"/>
              <a:gd name="T90" fmla="*/ 1979731 w 1612"/>
              <a:gd name="T91" fmla="*/ 862555 h 1386"/>
              <a:gd name="T92" fmla="*/ 1774077 w 1612"/>
              <a:gd name="T93" fmla="*/ 473414 h 1386"/>
              <a:gd name="T94" fmla="*/ 1791421 w 1612"/>
              <a:gd name="T95" fmla="*/ 423842 h 1386"/>
              <a:gd name="T96" fmla="*/ 1858320 w 1612"/>
              <a:gd name="T97" fmla="*/ 421363 h 1386"/>
              <a:gd name="T98" fmla="*/ 1935131 w 1612"/>
              <a:gd name="T99" fmla="*/ 451107 h 1386"/>
              <a:gd name="T100" fmla="*/ 1977253 w 1612"/>
              <a:gd name="T101" fmla="*/ 428799 h 1386"/>
              <a:gd name="T102" fmla="*/ 1997075 w 1612"/>
              <a:gd name="T103" fmla="*/ 366834 h 1386"/>
              <a:gd name="T104" fmla="*/ 1959909 w 1612"/>
              <a:gd name="T105" fmla="*/ 245382 h 1386"/>
              <a:gd name="T106" fmla="*/ 1858320 w 1612"/>
              <a:gd name="T107" fmla="*/ 143759 h 1386"/>
              <a:gd name="T108" fmla="*/ 1793899 w 1612"/>
              <a:gd name="T109" fmla="*/ 136323 h 1386"/>
              <a:gd name="T110" fmla="*/ 1754254 w 1612"/>
              <a:gd name="T111" fmla="*/ 171024 h 1386"/>
              <a:gd name="T112" fmla="*/ 1749299 w 1612"/>
              <a:gd name="T113" fmla="*/ 225553 h 1386"/>
              <a:gd name="T114" fmla="*/ 1724521 w 1612"/>
              <a:gd name="T115" fmla="*/ 289997 h 1386"/>
              <a:gd name="T116" fmla="*/ 1684877 w 1612"/>
              <a:gd name="T117" fmla="*/ 297433 h 1386"/>
              <a:gd name="T118" fmla="*/ 495552 w 1612"/>
              <a:gd name="T119" fmla="*/ 0 h 13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12" h="1386">
                <a:moveTo>
                  <a:pt x="674" y="1382"/>
                </a:moveTo>
                <a:lnTo>
                  <a:pt x="674" y="1382"/>
                </a:lnTo>
                <a:lnTo>
                  <a:pt x="670" y="1382"/>
                </a:lnTo>
                <a:lnTo>
                  <a:pt x="694" y="1382"/>
                </a:lnTo>
                <a:lnTo>
                  <a:pt x="706" y="1378"/>
                </a:lnTo>
                <a:lnTo>
                  <a:pt x="708" y="1378"/>
                </a:lnTo>
                <a:lnTo>
                  <a:pt x="710" y="1376"/>
                </a:lnTo>
                <a:lnTo>
                  <a:pt x="712" y="1374"/>
                </a:lnTo>
                <a:lnTo>
                  <a:pt x="714" y="1374"/>
                </a:lnTo>
                <a:lnTo>
                  <a:pt x="716" y="1372"/>
                </a:lnTo>
                <a:lnTo>
                  <a:pt x="718" y="1372"/>
                </a:lnTo>
                <a:lnTo>
                  <a:pt x="720" y="1370"/>
                </a:lnTo>
                <a:lnTo>
                  <a:pt x="722" y="1368"/>
                </a:lnTo>
                <a:lnTo>
                  <a:pt x="724" y="1368"/>
                </a:lnTo>
                <a:lnTo>
                  <a:pt x="726" y="1366"/>
                </a:lnTo>
                <a:lnTo>
                  <a:pt x="730" y="1364"/>
                </a:lnTo>
                <a:lnTo>
                  <a:pt x="730" y="1362"/>
                </a:lnTo>
                <a:lnTo>
                  <a:pt x="732" y="1360"/>
                </a:lnTo>
                <a:lnTo>
                  <a:pt x="734" y="1360"/>
                </a:lnTo>
                <a:lnTo>
                  <a:pt x="734" y="1358"/>
                </a:lnTo>
                <a:lnTo>
                  <a:pt x="736" y="1356"/>
                </a:lnTo>
                <a:lnTo>
                  <a:pt x="736" y="1354"/>
                </a:lnTo>
                <a:lnTo>
                  <a:pt x="738" y="1354"/>
                </a:lnTo>
                <a:lnTo>
                  <a:pt x="738" y="1352"/>
                </a:lnTo>
                <a:lnTo>
                  <a:pt x="740" y="1350"/>
                </a:lnTo>
                <a:lnTo>
                  <a:pt x="740" y="1348"/>
                </a:lnTo>
                <a:lnTo>
                  <a:pt x="740" y="1346"/>
                </a:lnTo>
                <a:lnTo>
                  <a:pt x="740" y="1342"/>
                </a:lnTo>
                <a:lnTo>
                  <a:pt x="740" y="1330"/>
                </a:lnTo>
                <a:lnTo>
                  <a:pt x="736" y="1320"/>
                </a:lnTo>
                <a:lnTo>
                  <a:pt x="734" y="1312"/>
                </a:lnTo>
                <a:lnTo>
                  <a:pt x="728" y="1306"/>
                </a:lnTo>
                <a:lnTo>
                  <a:pt x="716" y="1296"/>
                </a:lnTo>
                <a:lnTo>
                  <a:pt x="700" y="1286"/>
                </a:lnTo>
                <a:lnTo>
                  <a:pt x="686" y="1278"/>
                </a:lnTo>
                <a:lnTo>
                  <a:pt x="674" y="1268"/>
                </a:lnTo>
                <a:lnTo>
                  <a:pt x="668" y="1262"/>
                </a:lnTo>
                <a:lnTo>
                  <a:pt x="664" y="1254"/>
                </a:lnTo>
                <a:lnTo>
                  <a:pt x="662" y="1244"/>
                </a:lnTo>
                <a:lnTo>
                  <a:pt x="660" y="1232"/>
                </a:lnTo>
                <a:lnTo>
                  <a:pt x="662" y="1222"/>
                </a:lnTo>
                <a:lnTo>
                  <a:pt x="664" y="1212"/>
                </a:lnTo>
                <a:lnTo>
                  <a:pt x="670" y="1202"/>
                </a:lnTo>
                <a:lnTo>
                  <a:pt x="676" y="1194"/>
                </a:lnTo>
                <a:lnTo>
                  <a:pt x="684" y="1186"/>
                </a:lnTo>
                <a:lnTo>
                  <a:pt x="694" y="1178"/>
                </a:lnTo>
                <a:lnTo>
                  <a:pt x="714" y="1166"/>
                </a:lnTo>
                <a:lnTo>
                  <a:pt x="738" y="1158"/>
                </a:lnTo>
                <a:lnTo>
                  <a:pt x="762" y="1152"/>
                </a:lnTo>
                <a:lnTo>
                  <a:pt x="786" y="1150"/>
                </a:lnTo>
                <a:lnTo>
                  <a:pt x="804" y="1148"/>
                </a:lnTo>
                <a:lnTo>
                  <a:pt x="824" y="1150"/>
                </a:lnTo>
                <a:lnTo>
                  <a:pt x="846" y="1152"/>
                </a:lnTo>
                <a:lnTo>
                  <a:pt x="870" y="1158"/>
                </a:lnTo>
                <a:lnTo>
                  <a:pt x="894" y="1166"/>
                </a:lnTo>
                <a:lnTo>
                  <a:pt x="916" y="1178"/>
                </a:lnTo>
                <a:lnTo>
                  <a:pt x="924" y="1186"/>
                </a:lnTo>
                <a:lnTo>
                  <a:pt x="932" y="1194"/>
                </a:lnTo>
                <a:lnTo>
                  <a:pt x="940" y="1202"/>
                </a:lnTo>
                <a:lnTo>
                  <a:pt x="944" y="1212"/>
                </a:lnTo>
                <a:lnTo>
                  <a:pt x="948" y="1222"/>
                </a:lnTo>
                <a:lnTo>
                  <a:pt x="948" y="1232"/>
                </a:lnTo>
                <a:lnTo>
                  <a:pt x="948" y="1244"/>
                </a:lnTo>
                <a:lnTo>
                  <a:pt x="944" y="1254"/>
                </a:lnTo>
                <a:lnTo>
                  <a:pt x="940" y="1262"/>
                </a:lnTo>
                <a:lnTo>
                  <a:pt x="936" y="1268"/>
                </a:lnTo>
                <a:lnTo>
                  <a:pt x="922" y="1278"/>
                </a:lnTo>
                <a:lnTo>
                  <a:pt x="908" y="1286"/>
                </a:lnTo>
                <a:lnTo>
                  <a:pt x="894" y="1296"/>
                </a:lnTo>
                <a:lnTo>
                  <a:pt x="880" y="1306"/>
                </a:lnTo>
                <a:lnTo>
                  <a:pt x="876" y="1312"/>
                </a:lnTo>
                <a:lnTo>
                  <a:pt x="872" y="1320"/>
                </a:lnTo>
                <a:lnTo>
                  <a:pt x="870" y="1330"/>
                </a:lnTo>
                <a:lnTo>
                  <a:pt x="868" y="1342"/>
                </a:lnTo>
                <a:lnTo>
                  <a:pt x="868" y="1346"/>
                </a:lnTo>
                <a:lnTo>
                  <a:pt x="868" y="1348"/>
                </a:lnTo>
                <a:lnTo>
                  <a:pt x="870" y="1350"/>
                </a:lnTo>
                <a:lnTo>
                  <a:pt x="870" y="1352"/>
                </a:lnTo>
                <a:lnTo>
                  <a:pt x="872" y="1354"/>
                </a:lnTo>
                <a:lnTo>
                  <a:pt x="874" y="1356"/>
                </a:lnTo>
                <a:lnTo>
                  <a:pt x="874" y="1358"/>
                </a:lnTo>
                <a:lnTo>
                  <a:pt x="876" y="1360"/>
                </a:lnTo>
                <a:lnTo>
                  <a:pt x="878" y="1362"/>
                </a:lnTo>
                <a:lnTo>
                  <a:pt x="880" y="1364"/>
                </a:lnTo>
                <a:lnTo>
                  <a:pt x="882" y="1366"/>
                </a:lnTo>
                <a:lnTo>
                  <a:pt x="884" y="1368"/>
                </a:lnTo>
                <a:lnTo>
                  <a:pt x="886" y="1368"/>
                </a:lnTo>
                <a:lnTo>
                  <a:pt x="888" y="1370"/>
                </a:lnTo>
                <a:lnTo>
                  <a:pt x="890" y="1372"/>
                </a:lnTo>
                <a:lnTo>
                  <a:pt x="892" y="1372"/>
                </a:lnTo>
                <a:lnTo>
                  <a:pt x="894" y="1374"/>
                </a:lnTo>
                <a:lnTo>
                  <a:pt x="896" y="1374"/>
                </a:lnTo>
                <a:lnTo>
                  <a:pt x="898" y="1376"/>
                </a:lnTo>
                <a:lnTo>
                  <a:pt x="902" y="1378"/>
                </a:lnTo>
                <a:lnTo>
                  <a:pt x="914" y="1382"/>
                </a:lnTo>
                <a:lnTo>
                  <a:pt x="940" y="1382"/>
                </a:lnTo>
                <a:lnTo>
                  <a:pt x="934" y="1382"/>
                </a:lnTo>
                <a:lnTo>
                  <a:pt x="1198" y="1386"/>
                </a:lnTo>
                <a:lnTo>
                  <a:pt x="1322" y="1172"/>
                </a:lnTo>
                <a:lnTo>
                  <a:pt x="1326" y="1150"/>
                </a:lnTo>
                <a:lnTo>
                  <a:pt x="1330" y="1126"/>
                </a:lnTo>
                <a:lnTo>
                  <a:pt x="1328" y="1114"/>
                </a:lnTo>
                <a:lnTo>
                  <a:pt x="1326" y="1104"/>
                </a:lnTo>
                <a:lnTo>
                  <a:pt x="1322" y="1094"/>
                </a:lnTo>
                <a:lnTo>
                  <a:pt x="1316" y="1088"/>
                </a:lnTo>
                <a:lnTo>
                  <a:pt x="1304" y="1084"/>
                </a:lnTo>
                <a:lnTo>
                  <a:pt x="1294" y="1080"/>
                </a:lnTo>
                <a:lnTo>
                  <a:pt x="1286" y="1080"/>
                </a:lnTo>
                <a:lnTo>
                  <a:pt x="1278" y="1082"/>
                </a:lnTo>
                <a:lnTo>
                  <a:pt x="1262" y="1086"/>
                </a:lnTo>
                <a:lnTo>
                  <a:pt x="1248" y="1096"/>
                </a:lnTo>
                <a:lnTo>
                  <a:pt x="1232" y="1104"/>
                </a:lnTo>
                <a:lnTo>
                  <a:pt x="1218" y="1110"/>
                </a:lnTo>
                <a:lnTo>
                  <a:pt x="1208" y="1110"/>
                </a:lnTo>
                <a:lnTo>
                  <a:pt x="1200" y="1110"/>
                </a:lnTo>
                <a:lnTo>
                  <a:pt x="1190" y="1108"/>
                </a:lnTo>
                <a:lnTo>
                  <a:pt x="1180" y="1102"/>
                </a:lnTo>
                <a:lnTo>
                  <a:pt x="1170" y="1096"/>
                </a:lnTo>
                <a:lnTo>
                  <a:pt x="1164" y="1088"/>
                </a:lnTo>
                <a:lnTo>
                  <a:pt x="1158" y="1080"/>
                </a:lnTo>
                <a:lnTo>
                  <a:pt x="1154" y="1070"/>
                </a:lnTo>
                <a:lnTo>
                  <a:pt x="1152" y="1060"/>
                </a:lnTo>
                <a:lnTo>
                  <a:pt x="1150" y="1048"/>
                </a:lnTo>
                <a:lnTo>
                  <a:pt x="1150" y="1024"/>
                </a:lnTo>
                <a:lnTo>
                  <a:pt x="1154" y="998"/>
                </a:lnTo>
                <a:lnTo>
                  <a:pt x="1162" y="974"/>
                </a:lnTo>
                <a:lnTo>
                  <a:pt x="1170" y="954"/>
                </a:lnTo>
                <a:lnTo>
                  <a:pt x="1180" y="936"/>
                </a:lnTo>
                <a:lnTo>
                  <a:pt x="1190" y="920"/>
                </a:lnTo>
                <a:lnTo>
                  <a:pt x="1204" y="902"/>
                </a:lnTo>
                <a:lnTo>
                  <a:pt x="1220" y="884"/>
                </a:lnTo>
                <a:lnTo>
                  <a:pt x="1240" y="868"/>
                </a:lnTo>
                <a:lnTo>
                  <a:pt x="1260" y="856"/>
                </a:lnTo>
                <a:lnTo>
                  <a:pt x="1272" y="850"/>
                </a:lnTo>
                <a:lnTo>
                  <a:pt x="1282" y="848"/>
                </a:lnTo>
                <a:lnTo>
                  <a:pt x="1292" y="846"/>
                </a:lnTo>
                <a:lnTo>
                  <a:pt x="1304" y="846"/>
                </a:lnTo>
                <a:lnTo>
                  <a:pt x="1314" y="848"/>
                </a:lnTo>
                <a:lnTo>
                  <a:pt x="1324" y="854"/>
                </a:lnTo>
                <a:lnTo>
                  <a:pt x="1334" y="860"/>
                </a:lnTo>
                <a:lnTo>
                  <a:pt x="1340" y="868"/>
                </a:lnTo>
                <a:lnTo>
                  <a:pt x="1346" y="874"/>
                </a:lnTo>
                <a:lnTo>
                  <a:pt x="1348" y="882"/>
                </a:lnTo>
                <a:lnTo>
                  <a:pt x="1350" y="900"/>
                </a:lnTo>
                <a:lnTo>
                  <a:pt x="1350" y="916"/>
                </a:lnTo>
                <a:lnTo>
                  <a:pt x="1350" y="932"/>
                </a:lnTo>
                <a:lnTo>
                  <a:pt x="1354" y="948"/>
                </a:lnTo>
                <a:lnTo>
                  <a:pt x="1358" y="956"/>
                </a:lnTo>
                <a:lnTo>
                  <a:pt x="1362" y="964"/>
                </a:lnTo>
                <a:lnTo>
                  <a:pt x="1370" y="972"/>
                </a:lnTo>
                <a:lnTo>
                  <a:pt x="1380" y="978"/>
                </a:lnTo>
                <a:lnTo>
                  <a:pt x="1388" y="980"/>
                </a:lnTo>
                <a:lnTo>
                  <a:pt x="1398" y="980"/>
                </a:lnTo>
                <a:lnTo>
                  <a:pt x="1408" y="976"/>
                </a:lnTo>
                <a:lnTo>
                  <a:pt x="1418" y="972"/>
                </a:lnTo>
                <a:lnTo>
                  <a:pt x="1438" y="958"/>
                </a:lnTo>
                <a:lnTo>
                  <a:pt x="1456" y="942"/>
                </a:lnTo>
                <a:lnTo>
                  <a:pt x="1598" y="696"/>
                </a:lnTo>
                <a:lnTo>
                  <a:pt x="1436" y="418"/>
                </a:lnTo>
                <a:lnTo>
                  <a:pt x="1434" y="400"/>
                </a:lnTo>
                <a:lnTo>
                  <a:pt x="1432" y="382"/>
                </a:lnTo>
                <a:lnTo>
                  <a:pt x="1432" y="370"/>
                </a:lnTo>
                <a:lnTo>
                  <a:pt x="1434" y="358"/>
                </a:lnTo>
                <a:lnTo>
                  <a:pt x="1440" y="348"/>
                </a:lnTo>
                <a:lnTo>
                  <a:pt x="1446" y="342"/>
                </a:lnTo>
                <a:lnTo>
                  <a:pt x="1456" y="338"/>
                </a:lnTo>
                <a:lnTo>
                  <a:pt x="1466" y="334"/>
                </a:lnTo>
                <a:lnTo>
                  <a:pt x="1476" y="334"/>
                </a:lnTo>
                <a:lnTo>
                  <a:pt x="1484" y="334"/>
                </a:lnTo>
                <a:lnTo>
                  <a:pt x="1500" y="340"/>
                </a:lnTo>
                <a:lnTo>
                  <a:pt x="1514" y="348"/>
                </a:lnTo>
                <a:lnTo>
                  <a:pt x="1528" y="358"/>
                </a:lnTo>
                <a:lnTo>
                  <a:pt x="1544" y="364"/>
                </a:lnTo>
                <a:lnTo>
                  <a:pt x="1552" y="364"/>
                </a:lnTo>
                <a:lnTo>
                  <a:pt x="1562" y="364"/>
                </a:lnTo>
                <a:lnTo>
                  <a:pt x="1572" y="362"/>
                </a:lnTo>
                <a:lnTo>
                  <a:pt x="1582" y="356"/>
                </a:lnTo>
                <a:lnTo>
                  <a:pt x="1590" y="352"/>
                </a:lnTo>
                <a:lnTo>
                  <a:pt x="1596" y="346"/>
                </a:lnTo>
                <a:lnTo>
                  <a:pt x="1600" y="340"/>
                </a:lnTo>
                <a:lnTo>
                  <a:pt x="1604" y="332"/>
                </a:lnTo>
                <a:lnTo>
                  <a:pt x="1610" y="316"/>
                </a:lnTo>
                <a:lnTo>
                  <a:pt x="1612" y="296"/>
                </a:lnTo>
                <a:lnTo>
                  <a:pt x="1608" y="268"/>
                </a:lnTo>
                <a:lnTo>
                  <a:pt x="1602" y="242"/>
                </a:lnTo>
                <a:lnTo>
                  <a:pt x="1592" y="218"/>
                </a:lnTo>
                <a:lnTo>
                  <a:pt x="1582" y="198"/>
                </a:lnTo>
                <a:lnTo>
                  <a:pt x="1572" y="182"/>
                </a:lnTo>
                <a:lnTo>
                  <a:pt x="1558" y="164"/>
                </a:lnTo>
                <a:lnTo>
                  <a:pt x="1542" y="146"/>
                </a:lnTo>
                <a:lnTo>
                  <a:pt x="1522" y="130"/>
                </a:lnTo>
                <a:lnTo>
                  <a:pt x="1500" y="116"/>
                </a:lnTo>
                <a:lnTo>
                  <a:pt x="1490" y="112"/>
                </a:lnTo>
                <a:lnTo>
                  <a:pt x="1480" y="108"/>
                </a:lnTo>
                <a:lnTo>
                  <a:pt x="1468" y="108"/>
                </a:lnTo>
                <a:lnTo>
                  <a:pt x="1458" y="108"/>
                </a:lnTo>
                <a:lnTo>
                  <a:pt x="1448" y="110"/>
                </a:lnTo>
                <a:lnTo>
                  <a:pt x="1438" y="116"/>
                </a:lnTo>
                <a:lnTo>
                  <a:pt x="1430" y="120"/>
                </a:lnTo>
                <a:lnTo>
                  <a:pt x="1424" y="126"/>
                </a:lnTo>
                <a:lnTo>
                  <a:pt x="1416" y="138"/>
                </a:lnTo>
                <a:lnTo>
                  <a:pt x="1412" y="150"/>
                </a:lnTo>
                <a:lnTo>
                  <a:pt x="1410" y="164"/>
                </a:lnTo>
                <a:lnTo>
                  <a:pt x="1412" y="182"/>
                </a:lnTo>
                <a:lnTo>
                  <a:pt x="1410" y="198"/>
                </a:lnTo>
                <a:lnTo>
                  <a:pt x="1408" y="212"/>
                </a:lnTo>
                <a:lnTo>
                  <a:pt x="1404" y="220"/>
                </a:lnTo>
                <a:lnTo>
                  <a:pt x="1398" y="226"/>
                </a:lnTo>
                <a:lnTo>
                  <a:pt x="1392" y="234"/>
                </a:lnTo>
                <a:lnTo>
                  <a:pt x="1382" y="240"/>
                </a:lnTo>
                <a:lnTo>
                  <a:pt x="1376" y="242"/>
                </a:lnTo>
                <a:lnTo>
                  <a:pt x="1368" y="242"/>
                </a:lnTo>
                <a:lnTo>
                  <a:pt x="1360" y="240"/>
                </a:lnTo>
                <a:lnTo>
                  <a:pt x="1352" y="238"/>
                </a:lnTo>
                <a:lnTo>
                  <a:pt x="1334" y="228"/>
                </a:lnTo>
                <a:lnTo>
                  <a:pt x="1320" y="216"/>
                </a:lnTo>
                <a:lnTo>
                  <a:pt x="1198" y="0"/>
                </a:lnTo>
                <a:lnTo>
                  <a:pt x="400" y="0"/>
                </a:lnTo>
                <a:lnTo>
                  <a:pt x="0" y="694"/>
                </a:lnTo>
                <a:lnTo>
                  <a:pt x="398" y="1384"/>
                </a:lnTo>
                <a:lnTo>
                  <a:pt x="400" y="1382"/>
                </a:lnTo>
                <a:lnTo>
                  <a:pt x="674" y="1382"/>
                </a:lnTo>
                <a:close/>
              </a:path>
            </a:pathLst>
          </a:custGeom>
          <a:solidFill>
            <a:schemeClr val="accent1">
              <a:lumMod val="40000"/>
              <a:lumOff val="60000"/>
            </a:schemeClr>
          </a:solidFill>
          <a:ln w="38100" cap="flat" cmpd="sng">
            <a:solidFill>
              <a:srgbClr val="5F5F5F"/>
            </a:solidFill>
            <a:prstDash val="solid"/>
            <a:round/>
            <a:headEnd type="none" w="med" len="med"/>
            <a:tailEnd type="none" w="med" len="med"/>
          </a:ln>
          <a:effectLst/>
        </p:spPr>
        <p:txBody>
          <a:bodyPr/>
          <a:lstStyle/>
          <a:p>
            <a:endParaRPr lang="en-GB" dirty="0"/>
          </a:p>
        </p:txBody>
      </p:sp>
      <p:sp>
        <p:nvSpPr>
          <p:cNvPr id="19" name="Freeform 4">
            <a:extLst>
              <a:ext uri="{FF2B5EF4-FFF2-40B4-BE49-F238E27FC236}">
                <a16:creationId xmlns:a16="http://schemas.microsoft.com/office/drawing/2014/main" id="{6F03B166-71C3-324F-91CD-D00E6D6A6D0F}"/>
              </a:ext>
            </a:extLst>
          </p:cNvPr>
          <p:cNvSpPr>
            <a:spLocks/>
          </p:cNvSpPr>
          <p:nvPr/>
        </p:nvSpPr>
        <p:spPr bwMode="auto">
          <a:xfrm>
            <a:off x="2619892" y="3170982"/>
            <a:ext cx="2793621" cy="2488083"/>
          </a:xfrm>
          <a:custGeom>
            <a:avLst/>
            <a:gdLst>
              <a:gd name="T0" fmla="*/ 1682237 w 1616"/>
              <a:gd name="T1" fmla="*/ 1724956 h 1618"/>
              <a:gd name="T2" fmla="*/ 1729310 w 1616"/>
              <a:gd name="T3" fmla="*/ 1732391 h 1618"/>
              <a:gd name="T4" fmla="*/ 1751607 w 1616"/>
              <a:gd name="T5" fmla="*/ 1799307 h 1618"/>
              <a:gd name="T6" fmla="*/ 1773905 w 1616"/>
              <a:gd name="T7" fmla="*/ 1868702 h 1618"/>
              <a:gd name="T8" fmla="*/ 1823455 w 1616"/>
              <a:gd name="T9" fmla="*/ 1886051 h 1618"/>
              <a:gd name="T10" fmla="*/ 1912646 w 1616"/>
              <a:gd name="T11" fmla="*/ 1838961 h 1618"/>
              <a:gd name="T12" fmla="*/ 1977062 w 1616"/>
              <a:gd name="T13" fmla="*/ 1754696 h 1618"/>
              <a:gd name="T14" fmla="*/ 1999359 w 1616"/>
              <a:gd name="T15" fmla="*/ 1623342 h 1618"/>
              <a:gd name="T16" fmla="*/ 1964674 w 1616"/>
              <a:gd name="T17" fmla="*/ 1568817 h 1618"/>
              <a:gd name="T18" fmla="*/ 1917601 w 1616"/>
              <a:gd name="T19" fmla="*/ 1561382 h 1618"/>
              <a:gd name="T20" fmla="*/ 1833366 w 1616"/>
              <a:gd name="T21" fmla="*/ 1596080 h 1618"/>
              <a:gd name="T22" fmla="*/ 1788770 w 1616"/>
              <a:gd name="T23" fmla="*/ 1578731 h 1618"/>
              <a:gd name="T24" fmla="*/ 1788770 w 1616"/>
              <a:gd name="T25" fmla="*/ 1484552 h 1618"/>
              <a:gd name="T26" fmla="*/ 1811068 w 1616"/>
              <a:gd name="T27" fmla="*/ 859999 h 1618"/>
              <a:gd name="T28" fmla="*/ 1726832 w 1616"/>
              <a:gd name="T29" fmla="*/ 810432 h 1618"/>
              <a:gd name="T30" fmla="*/ 1689669 w 1616"/>
              <a:gd name="T31" fmla="*/ 840172 h 1618"/>
              <a:gd name="T32" fmla="*/ 1677282 w 1616"/>
              <a:gd name="T33" fmla="*/ 931873 h 1618"/>
              <a:gd name="T34" fmla="*/ 1647551 w 1616"/>
              <a:gd name="T35" fmla="*/ 969048 h 1618"/>
              <a:gd name="T36" fmla="*/ 1583136 w 1616"/>
              <a:gd name="T37" fmla="*/ 971527 h 1618"/>
              <a:gd name="T38" fmla="*/ 1481558 w 1616"/>
              <a:gd name="T39" fmla="*/ 887262 h 1618"/>
              <a:gd name="T40" fmla="*/ 1439440 w 1616"/>
              <a:gd name="T41" fmla="*/ 790605 h 1618"/>
              <a:gd name="T42" fmla="*/ 1441917 w 1616"/>
              <a:gd name="T43" fmla="*/ 688991 h 1618"/>
              <a:gd name="T44" fmla="*/ 1484035 w 1616"/>
              <a:gd name="T45" fmla="*/ 654293 h 1618"/>
              <a:gd name="T46" fmla="*/ 1553406 w 1616"/>
              <a:gd name="T47" fmla="*/ 669164 h 1618"/>
              <a:gd name="T48" fmla="*/ 1625254 w 1616"/>
              <a:gd name="T49" fmla="*/ 684034 h 1618"/>
              <a:gd name="T50" fmla="*/ 1654984 w 1616"/>
              <a:gd name="T51" fmla="*/ 646858 h 1618"/>
              <a:gd name="T52" fmla="*/ 1484035 w 1616"/>
              <a:gd name="T53" fmla="*/ 294928 h 1618"/>
              <a:gd name="T54" fmla="*/ 1117362 w 1616"/>
              <a:gd name="T55" fmla="*/ 285014 h 1618"/>
              <a:gd name="T56" fmla="*/ 1109929 w 1616"/>
              <a:gd name="T57" fmla="*/ 280057 h 1618"/>
              <a:gd name="T58" fmla="*/ 1102497 w 1616"/>
              <a:gd name="T59" fmla="*/ 277579 h 1618"/>
              <a:gd name="T60" fmla="*/ 1097542 w 1616"/>
              <a:gd name="T61" fmla="*/ 272622 h 1618"/>
              <a:gd name="T62" fmla="*/ 1090109 w 1616"/>
              <a:gd name="T63" fmla="*/ 267666 h 1618"/>
              <a:gd name="T64" fmla="*/ 1085154 w 1616"/>
              <a:gd name="T65" fmla="*/ 262709 h 1618"/>
              <a:gd name="T66" fmla="*/ 1082677 w 1616"/>
              <a:gd name="T67" fmla="*/ 257752 h 1618"/>
              <a:gd name="T68" fmla="*/ 1080199 w 1616"/>
              <a:gd name="T69" fmla="*/ 255274 h 1618"/>
              <a:gd name="T70" fmla="*/ 1075244 w 1616"/>
              <a:gd name="T71" fmla="*/ 247838 h 1618"/>
              <a:gd name="T72" fmla="*/ 1075244 w 1616"/>
              <a:gd name="T73" fmla="*/ 240403 h 1618"/>
              <a:gd name="T74" fmla="*/ 1075244 w 1616"/>
              <a:gd name="T75" fmla="*/ 240403 h 1618"/>
              <a:gd name="T76" fmla="*/ 1107452 w 1616"/>
              <a:gd name="T77" fmla="*/ 183400 h 1618"/>
              <a:gd name="T78" fmla="*/ 1169390 w 1616"/>
              <a:gd name="T79" fmla="*/ 131354 h 1618"/>
              <a:gd name="T80" fmla="*/ 1169390 w 1616"/>
              <a:gd name="T81" fmla="*/ 79308 h 1618"/>
              <a:gd name="T82" fmla="*/ 1107452 w 1616"/>
              <a:gd name="T83" fmla="*/ 22305 h 1618"/>
              <a:gd name="T84" fmla="*/ 995963 w 1616"/>
              <a:gd name="T85" fmla="*/ 0 h 1618"/>
              <a:gd name="T86" fmla="*/ 859700 w 1616"/>
              <a:gd name="T87" fmla="*/ 37176 h 1618"/>
              <a:gd name="T88" fmla="*/ 820059 w 1616"/>
              <a:gd name="T89" fmla="*/ 91700 h 1618"/>
              <a:gd name="T90" fmla="*/ 827492 w 1616"/>
              <a:gd name="T91" fmla="*/ 141268 h 1618"/>
              <a:gd name="T92" fmla="*/ 901818 w 1616"/>
              <a:gd name="T93" fmla="*/ 195792 h 1618"/>
              <a:gd name="T94" fmla="*/ 916683 w 1616"/>
              <a:gd name="T95" fmla="*/ 240403 h 1618"/>
              <a:gd name="T96" fmla="*/ 916683 w 1616"/>
              <a:gd name="T97" fmla="*/ 240403 h 1618"/>
              <a:gd name="T98" fmla="*/ 916683 w 1616"/>
              <a:gd name="T99" fmla="*/ 250317 h 1618"/>
              <a:gd name="T100" fmla="*/ 914205 w 1616"/>
              <a:gd name="T101" fmla="*/ 255274 h 1618"/>
              <a:gd name="T102" fmla="*/ 909250 w 1616"/>
              <a:gd name="T103" fmla="*/ 260230 h 1618"/>
              <a:gd name="T104" fmla="*/ 906773 w 1616"/>
              <a:gd name="T105" fmla="*/ 262709 h 1618"/>
              <a:gd name="T106" fmla="*/ 899340 w 1616"/>
              <a:gd name="T107" fmla="*/ 270144 h 1618"/>
              <a:gd name="T108" fmla="*/ 894385 w 1616"/>
              <a:gd name="T109" fmla="*/ 272622 h 1618"/>
              <a:gd name="T110" fmla="*/ 886953 w 1616"/>
              <a:gd name="T111" fmla="*/ 277579 h 1618"/>
              <a:gd name="T112" fmla="*/ 881997 w 1616"/>
              <a:gd name="T113" fmla="*/ 280057 h 1618"/>
              <a:gd name="T114" fmla="*/ 874565 w 1616"/>
              <a:gd name="T115" fmla="*/ 285014 h 1618"/>
              <a:gd name="T116" fmla="*/ 0 w 1616"/>
              <a:gd name="T117" fmla="*/ 1147492 h 16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16" h="1618">
                <a:moveTo>
                  <a:pt x="1312" y="1426"/>
                </a:moveTo>
                <a:lnTo>
                  <a:pt x="1312" y="1426"/>
                </a:lnTo>
                <a:lnTo>
                  <a:pt x="1328" y="1410"/>
                </a:lnTo>
                <a:lnTo>
                  <a:pt x="1348" y="1396"/>
                </a:lnTo>
                <a:lnTo>
                  <a:pt x="1358" y="1392"/>
                </a:lnTo>
                <a:lnTo>
                  <a:pt x="1368" y="1388"/>
                </a:lnTo>
                <a:lnTo>
                  <a:pt x="1378" y="1388"/>
                </a:lnTo>
                <a:lnTo>
                  <a:pt x="1386" y="1390"/>
                </a:lnTo>
                <a:lnTo>
                  <a:pt x="1396" y="1398"/>
                </a:lnTo>
                <a:lnTo>
                  <a:pt x="1402" y="1404"/>
                </a:lnTo>
                <a:lnTo>
                  <a:pt x="1408" y="1412"/>
                </a:lnTo>
                <a:lnTo>
                  <a:pt x="1412" y="1420"/>
                </a:lnTo>
                <a:lnTo>
                  <a:pt x="1414" y="1436"/>
                </a:lnTo>
                <a:lnTo>
                  <a:pt x="1414" y="1452"/>
                </a:lnTo>
                <a:lnTo>
                  <a:pt x="1414" y="1470"/>
                </a:lnTo>
                <a:lnTo>
                  <a:pt x="1418" y="1486"/>
                </a:lnTo>
                <a:lnTo>
                  <a:pt x="1420" y="1494"/>
                </a:lnTo>
                <a:lnTo>
                  <a:pt x="1426" y="1502"/>
                </a:lnTo>
                <a:lnTo>
                  <a:pt x="1432" y="1508"/>
                </a:lnTo>
                <a:lnTo>
                  <a:pt x="1442" y="1516"/>
                </a:lnTo>
                <a:lnTo>
                  <a:pt x="1452" y="1520"/>
                </a:lnTo>
                <a:lnTo>
                  <a:pt x="1462" y="1522"/>
                </a:lnTo>
                <a:lnTo>
                  <a:pt x="1472" y="1522"/>
                </a:lnTo>
                <a:lnTo>
                  <a:pt x="1484" y="1522"/>
                </a:lnTo>
                <a:lnTo>
                  <a:pt x="1494" y="1518"/>
                </a:lnTo>
                <a:lnTo>
                  <a:pt x="1504" y="1514"/>
                </a:lnTo>
                <a:lnTo>
                  <a:pt x="1526" y="1500"/>
                </a:lnTo>
                <a:lnTo>
                  <a:pt x="1544" y="1484"/>
                </a:lnTo>
                <a:lnTo>
                  <a:pt x="1562" y="1466"/>
                </a:lnTo>
                <a:lnTo>
                  <a:pt x="1576" y="1448"/>
                </a:lnTo>
                <a:lnTo>
                  <a:pt x="1586" y="1432"/>
                </a:lnTo>
                <a:lnTo>
                  <a:pt x="1596" y="1416"/>
                </a:lnTo>
                <a:lnTo>
                  <a:pt x="1604" y="1394"/>
                </a:lnTo>
                <a:lnTo>
                  <a:pt x="1610" y="1370"/>
                </a:lnTo>
                <a:lnTo>
                  <a:pt x="1614" y="1346"/>
                </a:lnTo>
                <a:lnTo>
                  <a:pt x="1616" y="1322"/>
                </a:lnTo>
                <a:lnTo>
                  <a:pt x="1614" y="1310"/>
                </a:lnTo>
                <a:lnTo>
                  <a:pt x="1612" y="1298"/>
                </a:lnTo>
                <a:lnTo>
                  <a:pt x="1608" y="1288"/>
                </a:lnTo>
                <a:lnTo>
                  <a:pt x="1602" y="1280"/>
                </a:lnTo>
                <a:lnTo>
                  <a:pt x="1594" y="1272"/>
                </a:lnTo>
                <a:lnTo>
                  <a:pt x="1586" y="1266"/>
                </a:lnTo>
                <a:lnTo>
                  <a:pt x="1574" y="1262"/>
                </a:lnTo>
                <a:lnTo>
                  <a:pt x="1566" y="1258"/>
                </a:lnTo>
                <a:lnTo>
                  <a:pt x="1556" y="1258"/>
                </a:lnTo>
                <a:lnTo>
                  <a:pt x="1548" y="1260"/>
                </a:lnTo>
                <a:lnTo>
                  <a:pt x="1532" y="1266"/>
                </a:lnTo>
                <a:lnTo>
                  <a:pt x="1518" y="1274"/>
                </a:lnTo>
                <a:lnTo>
                  <a:pt x="1504" y="1282"/>
                </a:lnTo>
                <a:lnTo>
                  <a:pt x="1488" y="1288"/>
                </a:lnTo>
                <a:lnTo>
                  <a:pt x="1480" y="1288"/>
                </a:lnTo>
                <a:lnTo>
                  <a:pt x="1470" y="1288"/>
                </a:lnTo>
                <a:lnTo>
                  <a:pt x="1460" y="1286"/>
                </a:lnTo>
                <a:lnTo>
                  <a:pt x="1450" y="1280"/>
                </a:lnTo>
                <a:lnTo>
                  <a:pt x="1444" y="1274"/>
                </a:lnTo>
                <a:lnTo>
                  <a:pt x="1438" y="1266"/>
                </a:lnTo>
                <a:lnTo>
                  <a:pt x="1436" y="1256"/>
                </a:lnTo>
                <a:lnTo>
                  <a:pt x="1436" y="1244"/>
                </a:lnTo>
                <a:lnTo>
                  <a:pt x="1438" y="1220"/>
                </a:lnTo>
                <a:lnTo>
                  <a:pt x="1444" y="1198"/>
                </a:lnTo>
                <a:lnTo>
                  <a:pt x="1598" y="930"/>
                </a:lnTo>
                <a:lnTo>
                  <a:pt x="1600" y="926"/>
                </a:lnTo>
                <a:lnTo>
                  <a:pt x="1596" y="926"/>
                </a:lnTo>
                <a:lnTo>
                  <a:pt x="1462" y="694"/>
                </a:lnTo>
                <a:lnTo>
                  <a:pt x="1446" y="678"/>
                </a:lnTo>
                <a:lnTo>
                  <a:pt x="1426" y="664"/>
                </a:lnTo>
                <a:lnTo>
                  <a:pt x="1414" y="658"/>
                </a:lnTo>
                <a:lnTo>
                  <a:pt x="1404" y="656"/>
                </a:lnTo>
                <a:lnTo>
                  <a:pt x="1394" y="654"/>
                </a:lnTo>
                <a:lnTo>
                  <a:pt x="1386" y="658"/>
                </a:lnTo>
                <a:lnTo>
                  <a:pt x="1376" y="664"/>
                </a:lnTo>
                <a:lnTo>
                  <a:pt x="1368" y="672"/>
                </a:lnTo>
                <a:lnTo>
                  <a:pt x="1364" y="678"/>
                </a:lnTo>
                <a:lnTo>
                  <a:pt x="1360" y="686"/>
                </a:lnTo>
                <a:lnTo>
                  <a:pt x="1358" y="702"/>
                </a:lnTo>
                <a:lnTo>
                  <a:pt x="1358" y="720"/>
                </a:lnTo>
                <a:lnTo>
                  <a:pt x="1358" y="736"/>
                </a:lnTo>
                <a:lnTo>
                  <a:pt x="1354" y="752"/>
                </a:lnTo>
                <a:lnTo>
                  <a:pt x="1352" y="760"/>
                </a:lnTo>
                <a:lnTo>
                  <a:pt x="1346" y="768"/>
                </a:lnTo>
                <a:lnTo>
                  <a:pt x="1340" y="776"/>
                </a:lnTo>
                <a:lnTo>
                  <a:pt x="1330" y="782"/>
                </a:lnTo>
                <a:lnTo>
                  <a:pt x="1320" y="786"/>
                </a:lnTo>
                <a:lnTo>
                  <a:pt x="1310" y="790"/>
                </a:lnTo>
                <a:lnTo>
                  <a:pt x="1300" y="790"/>
                </a:lnTo>
                <a:lnTo>
                  <a:pt x="1288" y="788"/>
                </a:lnTo>
                <a:lnTo>
                  <a:pt x="1278" y="784"/>
                </a:lnTo>
                <a:lnTo>
                  <a:pt x="1268" y="780"/>
                </a:lnTo>
                <a:lnTo>
                  <a:pt x="1246" y="768"/>
                </a:lnTo>
                <a:lnTo>
                  <a:pt x="1228" y="752"/>
                </a:lnTo>
                <a:lnTo>
                  <a:pt x="1210" y="734"/>
                </a:lnTo>
                <a:lnTo>
                  <a:pt x="1196" y="716"/>
                </a:lnTo>
                <a:lnTo>
                  <a:pt x="1186" y="700"/>
                </a:lnTo>
                <a:lnTo>
                  <a:pt x="1176" y="682"/>
                </a:lnTo>
                <a:lnTo>
                  <a:pt x="1168" y="660"/>
                </a:lnTo>
                <a:lnTo>
                  <a:pt x="1162" y="638"/>
                </a:lnTo>
                <a:lnTo>
                  <a:pt x="1156" y="612"/>
                </a:lnTo>
                <a:lnTo>
                  <a:pt x="1156" y="588"/>
                </a:lnTo>
                <a:lnTo>
                  <a:pt x="1158" y="576"/>
                </a:lnTo>
                <a:lnTo>
                  <a:pt x="1160" y="566"/>
                </a:lnTo>
                <a:lnTo>
                  <a:pt x="1164" y="556"/>
                </a:lnTo>
                <a:lnTo>
                  <a:pt x="1170" y="546"/>
                </a:lnTo>
                <a:lnTo>
                  <a:pt x="1178" y="538"/>
                </a:lnTo>
                <a:lnTo>
                  <a:pt x="1186" y="532"/>
                </a:lnTo>
                <a:lnTo>
                  <a:pt x="1198" y="528"/>
                </a:lnTo>
                <a:lnTo>
                  <a:pt x="1206" y="526"/>
                </a:lnTo>
                <a:lnTo>
                  <a:pt x="1216" y="524"/>
                </a:lnTo>
                <a:lnTo>
                  <a:pt x="1224" y="526"/>
                </a:lnTo>
                <a:lnTo>
                  <a:pt x="1240" y="532"/>
                </a:lnTo>
                <a:lnTo>
                  <a:pt x="1254" y="540"/>
                </a:lnTo>
                <a:lnTo>
                  <a:pt x="1268" y="548"/>
                </a:lnTo>
                <a:lnTo>
                  <a:pt x="1284" y="554"/>
                </a:lnTo>
                <a:lnTo>
                  <a:pt x="1292" y="556"/>
                </a:lnTo>
                <a:lnTo>
                  <a:pt x="1302" y="554"/>
                </a:lnTo>
                <a:lnTo>
                  <a:pt x="1312" y="552"/>
                </a:lnTo>
                <a:lnTo>
                  <a:pt x="1322" y="546"/>
                </a:lnTo>
                <a:lnTo>
                  <a:pt x="1328" y="540"/>
                </a:lnTo>
                <a:lnTo>
                  <a:pt x="1334" y="532"/>
                </a:lnTo>
                <a:lnTo>
                  <a:pt x="1336" y="522"/>
                </a:lnTo>
                <a:lnTo>
                  <a:pt x="1336" y="510"/>
                </a:lnTo>
                <a:lnTo>
                  <a:pt x="1334" y="484"/>
                </a:lnTo>
                <a:lnTo>
                  <a:pt x="1328" y="462"/>
                </a:lnTo>
                <a:lnTo>
                  <a:pt x="1198" y="238"/>
                </a:lnTo>
                <a:lnTo>
                  <a:pt x="924" y="238"/>
                </a:lnTo>
                <a:lnTo>
                  <a:pt x="902" y="230"/>
                </a:lnTo>
                <a:lnTo>
                  <a:pt x="898" y="228"/>
                </a:lnTo>
                <a:lnTo>
                  <a:pt x="896" y="226"/>
                </a:lnTo>
                <a:lnTo>
                  <a:pt x="894" y="226"/>
                </a:lnTo>
                <a:lnTo>
                  <a:pt x="892" y="224"/>
                </a:lnTo>
                <a:lnTo>
                  <a:pt x="890" y="224"/>
                </a:lnTo>
                <a:lnTo>
                  <a:pt x="888" y="222"/>
                </a:lnTo>
                <a:lnTo>
                  <a:pt x="886" y="220"/>
                </a:lnTo>
                <a:lnTo>
                  <a:pt x="884" y="220"/>
                </a:lnTo>
                <a:lnTo>
                  <a:pt x="882" y="218"/>
                </a:lnTo>
                <a:lnTo>
                  <a:pt x="880" y="216"/>
                </a:lnTo>
                <a:lnTo>
                  <a:pt x="878" y="214"/>
                </a:lnTo>
                <a:lnTo>
                  <a:pt x="876" y="212"/>
                </a:lnTo>
                <a:lnTo>
                  <a:pt x="874" y="210"/>
                </a:lnTo>
                <a:lnTo>
                  <a:pt x="874" y="208"/>
                </a:lnTo>
                <a:lnTo>
                  <a:pt x="872" y="206"/>
                </a:lnTo>
                <a:lnTo>
                  <a:pt x="870" y="204"/>
                </a:lnTo>
                <a:lnTo>
                  <a:pt x="870" y="202"/>
                </a:lnTo>
                <a:lnTo>
                  <a:pt x="868" y="200"/>
                </a:lnTo>
                <a:lnTo>
                  <a:pt x="868" y="198"/>
                </a:lnTo>
                <a:lnTo>
                  <a:pt x="868" y="194"/>
                </a:lnTo>
                <a:lnTo>
                  <a:pt x="870" y="182"/>
                </a:lnTo>
                <a:lnTo>
                  <a:pt x="872" y="172"/>
                </a:lnTo>
                <a:lnTo>
                  <a:pt x="876" y="164"/>
                </a:lnTo>
                <a:lnTo>
                  <a:pt x="880" y="158"/>
                </a:lnTo>
                <a:lnTo>
                  <a:pt x="894" y="148"/>
                </a:lnTo>
                <a:lnTo>
                  <a:pt x="908" y="138"/>
                </a:lnTo>
                <a:lnTo>
                  <a:pt x="922" y="130"/>
                </a:lnTo>
                <a:lnTo>
                  <a:pt x="936" y="120"/>
                </a:lnTo>
                <a:lnTo>
                  <a:pt x="940" y="114"/>
                </a:lnTo>
                <a:lnTo>
                  <a:pt x="944" y="106"/>
                </a:lnTo>
                <a:lnTo>
                  <a:pt x="948" y="96"/>
                </a:lnTo>
                <a:lnTo>
                  <a:pt x="948" y="84"/>
                </a:lnTo>
                <a:lnTo>
                  <a:pt x="948" y="74"/>
                </a:lnTo>
                <a:lnTo>
                  <a:pt x="944" y="64"/>
                </a:lnTo>
                <a:lnTo>
                  <a:pt x="940" y="54"/>
                </a:lnTo>
                <a:lnTo>
                  <a:pt x="932" y="46"/>
                </a:lnTo>
                <a:lnTo>
                  <a:pt x="924" y="38"/>
                </a:lnTo>
                <a:lnTo>
                  <a:pt x="916" y="30"/>
                </a:lnTo>
                <a:lnTo>
                  <a:pt x="894" y="18"/>
                </a:lnTo>
                <a:lnTo>
                  <a:pt x="870" y="10"/>
                </a:lnTo>
                <a:lnTo>
                  <a:pt x="846" y="4"/>
                </a:lnTo>
                <a:lnTo>
                  <a:pt x="824" y="2"/>
                </a:lnTo>
                <a:lnTo>
                  <a:pt x="804" y="0"/>
                </a:lnTo>
                <a:lnTo>
                  <a:pt x="786" y="2"/>
                </a:lnTo>
                <a:lnTo>
                  <a:pt x="762" y="4"/>
                </a:lnTo>
                <a:lnTo>
                  <a:pt x="738" y="10"/>
                </a:lnTo>
                <a:lnTo>
                  <a:pt x="714" y="18"/>
                </a:lnTo>
                <a:lnTo>
                  <a:pt x="694" y="30"/>
                </a:lnTo>
                <a:lnTo>
                  <a:pt x="684" y="38"/>
                </a:lnTo>
                <a:lnTo>
                  <a:pt x="676" y="46"/>
                </a:lnTo>
                <a:lnTo>
                  <a:pt x="670" y="54"/>
                </a:lnTo>
                <a:lnTo>
                  <a:pt x="664" y="64"/>
                </a:lnTo>
                <a:lnTo>
                  <a:pt x="662" y="74"/>
                </a:lnTo>
                <a:lnTo>
                  <a:pt x="660" y="84"/>
                </a:lnTo>
                <a:lnTo>
                  <a:pt x="662" y="96"/>
                </a:lnTo>
                <a:lnTo>
                  <a:pt x="664" y="106"/>
                </a:lnTo>
                <a:lnTo>
                  <a:pt x="668" y="114"/>
                </a:lnTo>
                <a:lnTo>
                  <a:pt x="674" y="120"/>
                </a:lnTo>
                <a:lnTo>
                  <a:pt x="686" y="130"/>
                </a:lnTo>
                <a:lnTo>
                  <a:pt x="700" y="138"/>
                </a:lnTo>
                <a:lnTo>
                  <a:pt x="716" y="148"/>
                </a:lnTo>
                <a:lnTo>
                  <a:pt x="728" y="158"/>
                </a:lnTo>
                <a:lnTo>
                  <a:pt x="734" y="164"/>
                </a:lnTo>
                <a:lnTo>
                  <a:pt x="736" y="172"/>
                </a:lnTo>
                <a:lnTo>
                  <a:pt x="740" y="182"/>
                </a:lnTo>
                <a:lnTo>
                  <a:pt x="740" y="194"/>
                </a:lnTo>
                <a:lnTo>
                  <a:pt x="740" y="198"/>
                </a:lnTo>
                <a:lnTo>
                  <a:pt x="740" y="200"/>
                </a:lnTo>
                <a:lnTo>
                  <a:pt x="740" y="202"/>
                </a:lnTo>
                <a:lnTo>
                  <a:pt x="738" y="204"/>
                </a:lnTo>
                <a:lnTo>
                  <a:pt x="738" y="206"/>
                </a:lnTo>
                <a:lnTo>
                  <a:pt x="736" y="206"/>
                </a:lnTo>
                <a:lnTo>
                  <a:pt x="736" y="208"/>
                </a:lnTo>
                <a:lnTo>
                  <a:pt x="734" y="210"/>
                </a:lnTo>
                <a:lnTo>
                  <a:pt x="734" y="212"/>
                </a:lnTo>
                <a:lnTo>
                  <a:pt x="732" y="212"/>
                </a:lnTo>
                <a:lnTo>
                  <a:pt x="730" y="214"/>
                </a:lnTo>
                <a:lnTo>
                  <a:pt x="730" y="216"/>
                </a:lnTo>
                <a:lnTo>
                  <a:pt x="726" y="218"/>
                </a:lnTo>
                <a:lnTo>
                  <a:pt x="724" y="220"/>
                </a:lnTo>
                <a:lnTo>
                  <a:pt x="722" y="220"/>
                </a:lnTo>
                <a:lnTo>
                  <a:pt x="720" y="222"/>
                </a:lnTo>
                <a:lnTo>
                  <a:pt x="718" y="224"/>
                </a:lnTo>
                <a:lnTo>
                  <a:pt x="716" y="224"/>
                </a:lnTo>
                <a:lnTo>
                  <a:pt x="714" y="226"/>
                </a:lnTo>
                <a:lnTo>
                  <a:pt x="712" y="226"/>
                </a:lnTo>
                <a:lnTo>
                  <a:pt x="710" y="228"/>
                </a:lnTo>
                <a:lnTo>
                  <a:pt x="708" y="230"/>
                </a:lnTo>
                <a:lnTo>
                  <a:pt x="706" y="230"/>
                </a:lnTo>
                <a:lnTo>
                  <a:pt x="684" y="238"/>
                </a:lnTo>
                <a:lnTo>
                  <a:pt x="400" y="238"/>
                </a:lnTo>
                <a:lnTo>
                  <a:pt x="398" y="236"/>
                </a:lnTo>
                <a:lnTo>
                  <a:pt x="0" y="926"/>
                </a:lnTo>
                <a:lnTo>
                  <a:pt x="400" y="1618"/>
                </a:lnTo>
                <a:lnTo>
                  <a:pt x="1198" y="1618"/>
                </a:lnTo>
                <a:lnTo>
                  <a:pt x="1200" y="1618"/>
                </a:lnTo>
                <a:lnTo>
                  <a:pt x="1312" y="1426"/>
                </a:lnTo>
                <a:close/>
              </a:path>
            </a:pathLst>
          </a:custGeom>
          <a:solidFill>
            <a:schemeClr val="accent1">
              <a:lumMod val="40000"/>
              <a:lumOff val="60000"/>
            </a:schemeClr>
          </a:solidFill>
          <a:ln w="38100" cap="flat" cmpd="sng">
            <a:solidFill>
              <a:srgbClr val="5F5F5F"/>
            </a:solidFill>
            <a:prstDash val="solid"/>
            <a:round/>
            <a:headEnd type="none" w="med" len="med"/>
            <a:tailEnd type="none" w="med" len="med"/>
          </a:ln>
          <a:effectLst/>
        </p:spPr>
        <p:txBody>
          <a:bodyPr/>
          <a:lstStyle/>
          <a:p>
            <a:endParaRPr lang="en-GB" dirty="0"/>
          </a:p>
        </p:txBody>
      </p:sp>
      <p:sp>
        <p:nvSpPr>
          <p:cNvPr id="21" name="Freeform 6">
            <a:extLst>
              <a:ext uri="{FF2B5EF4-FFF2-40B4-BE49-F238E27FC236}">
                <a16:creationId xmlns:a16="http://schemas.microsoft.com/office/drawing/2014/main" id="{BE23956D-6767-F143-B640-363C32EBB2E9}"/>
              </a:ext>
            </a:extLst>
          </p:cNvPr>
          <p:cNvSpPr>
            <a:spLocks/>
          </p:cNvSpPr>
          <p:nvPr/>
        </p:nvSpPr>
        <p:spPr bwMode="auto">
          <a:xfrm>
            <a:off x="6778488" y="3502972"/>
            <a:ext cx="2685102" cy="2143131"/>
          </a:xfrm>
          <a:custGeom>
            <a:avLst/>
            <a:gdLst>
              <a:gd name="T0" fmla="*/ 1124331 w 1600"/>
              <a:gd name="T1" fmla="*/ 4953 h 1382"/>
              <a:gd name="T2" fmla="*/ 1104519 w 1600"/>
              <a:gd name="T3" fmla="*/ 12383 h 1382"/>
              <a:gd name="T4" fmla="*/ 1094613 w 1600"/>
              <a:gd name="T5" fmla="*/ 17336 h 1382"/>
              <a:gd name="T6" fmla="*/ 1084707 w 1600"/>
              <a:gd name="T7" fmla="*/ 22289 h 1382"/>
              <a:gd name="T8" fmla="*/ 1077278 w 1600"/>
              <a:gd name="T9" fmla="*/ 27243 h 1382"/>
              <a:gd name="T10" fmla="*/ 1067372 w 1600"/>
              <a:gd name="T11" fmla="*/ 34672 h 1382"/>
              <a:gd name="T12" fmla="*/ 1062419 w 1600"/>
              <a:gd name="T13" fmla="*/ 42102 h 1382"/>
              <a:gd name="T14" fmla="*/ 1059942 w 1600"/>
              <a:gd name="T15" fmla="*/ 49532 h 1382"/>
              <a:gd name="T16" fmla="*/ 1057466 w 1600"/>
              <a:gd name="T17" fmla="*/ 56962 h 1382"/>
              <a:gd name="T18" fmla="*/ 1059942 w 1600"/>
              <a:gd name="T19" fmla="*/ 71821 h 1382"/>
              <a:gd name="T20" fmla="*/ 1059942 w 1600"/>
              <a:gd name="T21" fmla="*/ 79251 h 1382"/>
              <a:gd name="T22" fmla="*/ 1072325 w 1600"/>
              <a:gd name="T23" fmla="*/ 101540 h 1382"/>
              <a:gd name="T24" fmla="*/ 1121855 w 1600"/>
              <a:gd name="T25" fmla="*/ 136213 h 1382"/>
              <a:gd name="T26" fmla="*/ 1131761 w 1600"/>
              <a:gd name="T27" fmla="*/ 141166 h 1382"/>
              <a:gd name="T28" fmla="*/ 1144143 w 1600"/>
              <a:gd name="T29" fmla="*/ 153549 h 1382"/>
              <a:gd name="T30" fmla="*/ 1149096 w 1600"/>
              <a:gd name="T31" fmla="*/ 160978 h 1382"/>
              <a:gd name="T32" fmla="*/ 1156526 w 1600"/>
              <a:gd name="T33" fmla="*/ 180791 h 1382"/>
              <a:gd name="T34" fmla="*/ 1156526 w 1600"/>
              <a:gd name="T35" fmla="*/ 193174 h 1382"/>
              <a:gd name="T36" fmla="*/ 1126808 w 1600"/>
              <a:gd name="T37" fmla="*/ 252612 h 1382"/>
              <a:gd name="T38" fmla="*/ 978218 w 1600"/>
              <a:gd name="T39" fmla="*/ 297191 h 1382"/>
              <a:gd name="T40" fmla="*/ 842010 w 1600"/>
              <a:gd name="T41" fmla="*/ 260042 h 1382"/>
              <a:gd name="T42" fmla="*/ 799910 w 1600"/>
              <a:gd name="T43" fmla="*/ 193174 h 1382"/>
              <a:gd name="T44" fmla="*/ 802386 w 1600"/>
              <a:gd name="T45" fmla="*/ 183268 h 1382"/>
              <a:gd name="T46" fmla="*/ 804863 w 1600"/>
              <a:gd name="T47" fmla="*/ 170885 h 1382"/>
              <a:gd name="T48" fmla="*/ 812292 w 1600"/>
              <a:gd name="T49" fmla="*/ 153549 h 1382"/>
              <a:gd name="T50" fmla="*/ 819722 w 1600"/>
              <a:gd name="T51" fmla="*/ 146119 h 1382"/>
              <a:gd name="T52" fmla="*/ 832104 w 1600"/>
              <a:gd name="T53" fmla="*/ 136213 h 1382"/>
              <a:gd name="T54" fmla="*/ 869252 w 1600"/>
              <a:gd name="T55" fmla="*/ 113923 h 1382"/>
              <a:gd name="T56" fmla="*/ 896493 w 1600"/>
              <a:gd name="T57" fmla="*/ 79251 h 1382"/>
              <a:gd name="T58" fmla="*/ 898970 w 1600"/>
              <a:gd name="T59" fmla="*/ 71821 h 1382"/>
              <a:gd name="T60" fmla="*/ 898970 w 1600"/>
              <a:gd name="T61" fmla="*/ 56962 h 1382"/>
              <a:gd name="T62" fmla="*/ 898970 w 1600"/>
              <a:gd name="T63" fmla="*/ 49532 h 1382"/>
              <a:gd name="T64" fmla="*/ 894017 w 1600"/>
              <a:gd name="T65" fmla="*/ 42102 h 1382"/>
              <a:gd name="T66" fmla="*/ 889064 w 1600"/>
              <a:gd name="T67" fmla="*/ 34672 h 1382"/>
              <a:gd name="T68" fmla="*/ 879158 w 1600"/>
              <a:gd name="T69" fmla="*/ 27243 h 1382"/>
              <a:gd name="T70" fmla="*/ 871728 w 1600"/>
              <a:gd name="T71" fmla="*/ 22289 h 1382"/>
              <a:gd name="T72" fmla="*/ 861822 w 1600"/>
              <a:gd name="T73" fmla="*/ 17336 h 1382"/>
              <a:gd name="T74" fmla="*/ 851916 w 1600"/>
              <a:gd name="T75" fmla="*/ 12383 h 1382"/>
              <a:gd name="T76" fmla="*/ 834581 w 1600"/>
              <a:gd name="T77" fmla="*/ 4953 h 1382"/>
              <a:gd name="T78" fmla="*/ 497777 w 1600"/>
              <a:gd name="T79" fmla="*/ 2477 h 1382"/>
              <a:gd name="T80" fmla="*/ 324422 w 1600"/>
              <a:gd name="T81" fmla="*/ 371489 h 1382"/>
              <a:gd name="T82" fmla="*/ 373952 w 1600"/>
              <a:gd name="T83" fmla="*/ 398731 h 1382"/>
              <a:gd name="T84" fmla="*/ 470535 w 1600"/>
              <a:gd name="T85" fmla="*/ 361582 h 1382"/>
              <a:gd name="T86" fmla="*/ 525018 w 1600"/>
              <a:gd name="T87" fmla="*/ 388825 h 1382"/>
              <a:gd name="T88" fmla="*/ 537401 w 1600"/>
              <a:gd name="T89" fmla="*/ 500272 h 1382"/>
              <a:gd name="T90" fmla="*/ 475488 w 1600"/>
              <a:gd name="T91" fmla="*/ 619148 h 1382"/>
              <a:gd name="T92" fmla="*/ 366522 w 1600"/>
              <a:gd name="T93" fmla="*/ 688493 h 1382"/>
              <a:gd name="T94" fmla="*/ 307086 w 1600"/>
              <a:gd name="T95" fmla="*/ 661250 h 1382"/>
              <a:gd name="T96" fmla="*/ 289751 w 1600"/>
              <a:gd name="T97" fmla="*/ 562186 h 1382"/>
              <a:gd name="T98" fmla="*/ 250127 w 1600"/>
              <a:gd name="T99" fmla="*/ 522561 h 1382"/>
              <a:gd name="T100" fmla="*/ 4953 w 1600"/>
              <a:gd name="T101" fmla="*/ 854424 h 1382"/>
              <a:gd name="T102" fmla="*/ 180785 w 1600"/>
              <a:gd name="T103" fmla="*/ 1151615 h 1382"/>
              <a:gd name="T104" fmla="*/ 245174 w 1600"/>
              <a:gd name="T105" fmla="*/ 1181334 h 1382"/>
              <a:gd name="T106" fmla="*/ 282321 w 1600"/>
              <a:gd name="T107" fmla="*/ 1141709 h 1382"/>
              <a:gd name="T108" fmla="*/ 299657 w 1600"/>
              <a:gd name="T109" fmla="*/ 1042645 h 1382"/>
              <a:gd name="T110" fmla="*/ 354140 w 1600"/>
              <a:gd name="T111" fmla="*/ 1015403 h 1382"/>
              <a:gd name="T112" fmla="*/ 460629 w 1600"/>
              <a:gd name="T113" fmla="*/ 1072364 h 1382"/>
              <a:gd name="T114" fmla="*/ 525018 w 1600"/>
              <a:gd name="T115" fmla="*/ 1173905 h 1382"/>
              <a:gd name="T116" fmla="*/ 529971 w 1600"/>
              <a:gd name="T117" fmla="*/ 1305164 h 1382"/>
              <a:gd name="T118" fmla="*/ 465582 w 1600"/>
              <a:gd name="T119" fmla="*/ 1342313 h 1382"/>
              <a:gd name="T120" fmla="*/ 381381 w 1600"/>
              <a:gd name="T121" fmla="*/ 1307641 h 1382"/>
              <a:gd name="T122" fmla="*/ 326898 w 1600"/>
              <a:gd name="T123" fmla="*/ 1322500 h 1382"/>
              <a:gd name="T124" fmla="*/ 497777 w 1600"/>
              <a:gd name="T125" fmla="*/ 1711325 h 13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00" h="1382">
                <a:moveTo>
                  <a:pt x="1200" y="2"/>
                </a:moveTo>
                <a:lnTo>
                  <a:pt x="912" y="2"/>
                </a:lnTo>
                <a:lnTo>
                  <a:pt x="908" y="4"/>
                </a:lnTo>
                <a:lnTo>
                  <a:pt x="906" y="4"/>
                </a:lnTo>
                <a:lnTo>
                  <a:pt x="894" y="8"/>
                </a:lnTo>
                <a:lnTo>
                  <a:pt x="892" y="10"/>
                </a:lnTo>
                <a:lnTo>
                  <a:pt x="890" y="10"/>
                </a:lnTo>
                <a:lnTo>
                  <a:pt x="886" y="12"/>
                </a:lnTo>
                <a:lnTo>
                  <a:pt x="884" y="14"/>
                </a:lnTo>
                <a:lnTo>
                  <a:pt x="882" y="14"/>
                </a:lnTo>
                <a:lnTo>
                  <a:pt x="880" y="16"/>
                </a:lnTo>
                <a:lnTo>
                  <a:pt x="876" y="18"/>
                </a:lnTo>
                <a:lnTo>
                  <a:pt x="874" y="18"/>
                </a:lnTo>
                <a:lnTo>
                  <a:pt x="870" y="22"/>
                </a:lnTo>
                <a:lnTo>
                  <a:pt x="866" y="26"/>
                </a:lnTo>
                <a:lnTo>
                  <a:pt x="864" y="26"/>
                </a:lnTo>
                <a:lnTo>
                  <a:pt x="862" y="28"/>
                </a:lnTo>
                <a:lnTo>
                  <a:pt x="862" y="30"/>
                </a:lnTo>
                <a:lnTo>
                  <a:pt x="860" y="32"/>
                </a:lnTo>
                <a:lnTo>
                  <a:pt x="858" y="34"/>
                </a:lnTo>
                <a:lnTo>
                  <a:pt x="856" y="36"/>
                </a:lnTo>
                <a:lnTo>
                  <a:pt x="856" y="38"/>
                </a:lnTo>
                <a:lnTo>
                  <a:pt x="856" y="40"/>
                </a:lnTo>
                <a:lnTo>
                  <a:pt x="854" y="42"/>
                </a:lnTo>
                <a:lnTo>
                  <a:pt x="854" y="46"/>
                </a:lnTo>
                <a:lnTo>
                  <a:pt x="854" y="52"/>
                </a:lnTo>
                <a:lnTo>
                  <a:pt x="854" y="54"/>
                </a:lnTo>
                <a:lnTo>
                  <a:pt x="856" y="58"/>
                </a:lnTo>
                <a:lnTo>
                  <a:pt x="856" y="60"/>
                </a:lnTo>
                <a:lnTo>
                  <a:pt x="856" y="64"/>
                </a:lnTo>
                <a:lnTo>
                  <a:pt x="858" y="70"/>
                </a:lnTo>
                <a:lnTo>
                  <a:pt x="862" y="76"/>
                </a:lnTo>
                <a:lnTo>
                  <a:pt x="866" y="82"/>
                </a:lnTo>
                <a:lnTo>
                  <a:pt x="878" y="92"/>
                </a:lnTo>
                <a:lnTo>
                  <a:pt x="890" y="100"/>
                </a:lnTo>
                <a:lnTo>
                  <a:pt x="904" y="108"/>
                </a:lnTo>
                <a:lnTo>
                  <a:pt x="906" y="110"/>
                </a:lnTo>
                <a:lnTo>
                  <a:pt x="908" y="110"/>
                </a:lnTo>
                <a:lnTo>
                  <a:pt x="912" y="114"/>
                </a:lnTo>
                <a:lnTo>
                  <a:pt x="914" y="114"/>
                </a:lnTo>
                <a:lnTo>
                  <a:pt x="918" y="118"/>
                </a:lnTo>
                <a:lnTo>
                  <a:pt x="920" y="120"/>
                </a:lnTo>
                <a:lnTo>
                  <a:pt x="924" y="124"/>
                </a:lnTo>
                <a:lnTo>
                  <a:pt x="928" y="130"/>
                </a:lnTo>
                <a:lnTo>
                  <a:pt x="930" y="138"/>
                </a:lnTo>
                <a:lnTo>
                  <a:pt x="932" y="138"/>
                </a:lnTo>
                <a:lnTo>
                  <a:pt x="934" y="146"/>
                </a:lnTo>
                <a:lnTo>
                  <a:pt x="934" y="148"/>
                </a:lnTo>
                <a:lnTo>
                  <a:pt x="934" y="156"/>
                </a:lnTo>
                <a:lnTo>
                  <a:pt x="934" y="168"/>
                </a:lnTo>
                <a:lnTo>
                  <a:pt x="930" y="178"/>
                </a:lnTo>
                <a:lnTo>
                  <a:pt x="926" y="188"/>
                </a:lnTo>
                <a:lnTo>
                  <a:pt x="918" y="196"/>
                </a:lnTo>
                <a:lnTo>
                  <a:pt x="910" y="204"/>
                </a:lnTo>
                <a:lnTo>
                  <a:pt x="902" y="210"/>
                </a:lnTo>
                <a:lnTo>
                  <a:pt x="880" y="222"/>
                </a:lnTo>
                <a:lnTo>
                  <a:pt x="856" y="230"/>
                </a:lnTo>
                <a:lnTo>
                  <a:pt x="832" y="236"/>
                </a:lnTo>
                <a:lnTo>
                  <a:pt x="810" y="240"/>
                </a:lnTo>
                <a:lnTo>
                  <a:pt x="790" y="240"/>
                </a:lnTo>
                <a:lnTo>
                  <a:pt x="770" y="240"/>
                </a:lnTo>
                <a:lnTo>
                  <a:pt x="748" y="236"/>
                </a:lnTo>
                <a:lnTo>
                  <a:pt x="724" y="230"/>
                </a:lnTo>
                <a:lnTo>
                  <a:pt x="700" y="222"/>
                </a:lnTo>
                <a:lnTo>
                  <a:pt x="680" y="210"/>
                </a:lnTo>
                <a:lnTo>
                  <a:pt x="670" y="204"/>
                </a:lnTo>
                <a:lnTo>
                  <a:pt x="662" y="196"/>
                </a:lnTo>
                <a:lnTo>
                  <a:pt x="656" y="188"/>
                </a:lnTo>
                <a:lnTo>
                  <a:pt x="650" y="178"/>
                </a:lnTo>
                <a:lnTo>
                  <a:pt x="648" y="168"/>
                </a:lnTo>
                <a:lnTo>
                  <a:pt x="646" y="156"/>
                </a:lnTo>
                <a:lnTo>
                  <a:pt x="648" y="148"/>
                </a:lnTo>
                <a:lnTo>
                  <a:pt x="648" y="146"/>
                </a:lnTo>
                <a:lnTo>
                  <a:pt x="650" y="138"/>
                </a:lnTo>
                <a:lnTo>
                  <a:pt x="652" y="130"/>
                </a:lnTo>
                <a:lnTo>
                  <a:pt x="656" y="124"/>
                </a:lnTo>
                <a:lnTo>
                  <a:pt x="660" y="120"/>
                </a:lnTo>
                <a:lnTo>
                  <a:pt x="662" y="118"/>
                </a:lnTo>
                <a:lnTo>
                  <a:pt x="666" y="114"/>
                </a:lnTo>
                <a:lnTo>
                  <a:pt x="668" y="114"/>
                </a:lnTo>
                <a:lnTo>
                  <a:pt x="672" y="110"/>
                </a:lnTo>
                <a:lnTo>
                  <a:pt x="674" y="110"/>
                </a:lnTo>
                <a:lnTo>
                  <a:pt x="676" y="108"/>
                </a:lnTo>
                <a:lnTo>
                  <a:pt x="690" y="100"/>
                </a:lnTo>
                <a:lnTo>
                  <a:pt x="702" y="92"/>
                </a:lnTo>
                <a:lnTo>
                  <a:pt x="714" y="82"/>
                </a:lnTo>
                <a:lnTo>
                  <a:pt x="718" y="76"/>
                </a:lnTo>
                <a:lnTo>
                  <a:pt x="722" y="70"/>
                </a:lnTo>
                <a:lnTo>
                  <a:pt x="724" y="64"/>
                </a:lnTo>
                <a:lnTo>
                  <a:pt x="724" y="60"/>
                </a:lnTo>
                <a:lnTo>
                  <a:pt x="726" y="58"/>
                </a:lnTo>
                <a:lnTo>
                  <a:pt x="726" y="54"/>
                </a:lnTo>
                <a:lnTo>
                  <a:pt x="726" y="52"/>
                </a:lnTo>
                <a:lnTo>
                  <a:pt x="726" y="46"/>
                </a:lnTo>
                <a:lnTo>
                  <a:pt x="726" y="42"/>
                </a:lnTo>
                <a:lnTo>
                  <a:pt x="726" y="40"/>
                </a:lnTo>
                <a:lnTo>
                  <a:pt x="724" y="38"/>
                </a:lnTo>
                <a:lnTo>
                  <a:pt x="724" y="36"/>
                </a:lnTo>
                <a:lnTo>
                  <a:pt x="722" y="34"/>
                </a:lnTo>
                <a:lnTo>
                  <a:pt x="722" y="32"/>
                </a:lnTo>
                <a:lnTo>
                  <a:pt x="720" y="30"/>
                </a:lnTo>
                <a:lnTo>
                  <a:pt x="718" y="28"/>
                </a:lnTo>
                <a:lnTo>
                  <a:pt x="716" y="26"/>
                </a:lnTo>
                <a:lnTo>
                  <a:pt x="714" y="26"/>
                </a:lnTo>
                <a:lnTo>
                  <a:pt x="710" y="22"/>
                </a:lnTo>
                <a:lnTo>
                  <a:pt x="706" y="18"/>
                </a:lnTo>
                <a:lnTo>
                  <a:pt x="704" y="18"/>
                </a:lnTo>
                <a:lnTo>
                  <a:pt x="702" y="16"/>
                </a:lnTo>
                <a:lnTo>
                  <a:pt x="700" y="14"/>
                </a:lnTo>
                <a:lnTo>
                  <a:pt x="696" y="14"/>
                </a:lnTo>
                <a:lnTo>
                  <a:pt x="694" y="12"/>
                </a:lnTo>
                <a:lnTo>
                  <a:pt x="692" y="10"/>
                </a:lnTo>
                <a:lnTo>
                  <a:pt x="688" y="10"/>
                </a:lnTo>
                <a:lnTo>
                  <a:pt x="686" y="8"/>
                </a:lnTo>
                <a:lnTo>
                  <a:pt x="674" y="4"/>
                </a:lnTo>
                <a:lnTo>
                  <a:pt x="668" y="2"/>
                </a:lnTo>
                <a:lnTo>
                  <a:pt x="402" y="2"/>
                </a:lnTo>
                <a:lnTo>
                  <a:pt x="264" y="238"/>
                </a:lnTo>
                <a:lnTo>
                  <a:pt x="260" y="260"/>
                </a:lnTo>
                <a:lnTo>
                  <a:pt x="260" y="282"/>
                </a:lnTo>
                <a:lnTo>
                  <a:pt x="260" y="292"/>
                </a:lnTo>
                <a:lnTo>
                  <a:pt x="262" y="300"/>
                </a:lnTo>
                <a:lnTo>
                  <a:pt x="268" y="308"/>
                </a:lnTo>
                <a:lnTo>
                  <a:pt x="274" y="314"/>
                </a:lnTo>
                <a:lnTo>
                  <a:pt x="284" y="318"/>
                </a:lnTo>
                <a:lnTo>
                  <a:pt x="294" y="322"/>
                </a:lnTo>
                <a:lnTo>
                  <a:pt x="302" y="322"/>
                </a:lnTo>
                <a:lnTo>
                  <a:pt x="312" y="322"/>
                </a:lnTo>
                <a:lnTo>
                  <a:pt x="326" y="316"/>
                </a:lnTo>
                <a:lnTo>
                  <a:pt x="342" y="308"/>
                </a:lnTo>
                <a:lnTo>
                  <a:pt x="356" y="298"/>
                </a:lnTo>
                <a:lnTo>
                  <a:pt x="372" y="292"/>
                </a:lnTo>
                <a:lnTo>
                  <a:pt x="380" y="292"/>
                </a:lnTo>
                <a:lnTo>
                  <a:pt x="388" y="292"/>
                </a:lnTo>
                <a:lnTo>
                  <a:pt x="398" y="294"/>
                </a:lnTo>
                <a:lnTo>
                  <a:pt x="408" y="300"/>
                </a:lnTo>
                <a:lnTo>
                  <a:pt x="418" y="306"/>
                </a:lnTo>
                <a:lnTo>
                  <a:pt x="424" y="314"/>
                </a:lnTo>
                <a:lnTo>
                  <a:pt x="430" y="322"/>
                </a:lnTo>
                <a:lnTo>
                  <a:pt x="434" y="332"/>
                </a:lnTo>
                <a:lnTo>
                  <a:pt x="438" y="344"/>
                </a:lnTo>
                <a:lnTo>
                  <a:pt x="438" y="354"/>
                </a:lnTo>
                <a:lnTo>
                  <a:pt x="438" y="380"/>
                </a:lnTo>
                <a:lnTo>
                  <a:pt x="434" y="404"/>
                </a:lnTo>
                <a:lnTo>
                  <a:pt x="426" y="428"/>
                </a:lnTo>
                <a:lnTo>
                  <a:pt x="418" y="448"/>
                </a:lnTo>
                <a:lnTo>
                  <a:pt x="410" y="466"/>
                </a:lnTo>
                <a:lnTo>
                  <a:pt x="398" y="482"/>
                </a:lnTo>
                <a:lnTo>
                  <a:pt x="384" y="500"/>
                </a:lnTo>
                <a:lnTo>
                  <a:pt x="368" y="518"/>
                </a:lnTo>
                <a:lnTo>
                  <a:pt x="348" y="534"/>
                </a:lnTo>
                <a:lnTo>
                  <a:pt x="328" y="548"/>
                </a:lnTo>
                <a:lnTo>
                  <a:pt x="318" y="552"/>
                </a:lnTo>
                <a:lnTo>
                  <a:pt x="306" y="554"/>
                </a:lnTo>
                <a:lnTo>
                  <a:pt x="296" y="556"/>
                </a:lnTo>
                <a:lnTo>
                  <a:pt x="284" y="556"/>
                </a:lnTo>
                <a:lnTo>
                  <a:pt x="274" y="554"/>
                </a:lnTo>
                <a:lnTo>
                  <a:pt x="264" y="548"/>
                </a:lnTo>
                <a:lnTo>
                  <a:pt x="256" y="542"/>
                </a:lnTo>
                <a:lnTo>
                  <a:pt x="248" y="534"/>
                </a:lnTo>
                <a:lnTo>
                  <a:pt x="244" y="528"/>
                </a:lnTo>
                <a:lnTo>
                  <a:pt x="240" y="520"/>
                </a:lnTo>
                <a:lnTo>
                  <a:pt x="238" y="504"/>
                </a:lnTo>
                <a:lnTo>
                  <a:pt x="238" y="486"/>
                </a:lnTo>
                <a:lnTo>
                  <a:pt x="238" y="470"/>
                </a:lnTo>
                <a:lnTo>
                  <a:pt x="234" y="454"/>
                </a:lnTo>
                <a:lnTo>
                  <a:pt x="232" y="446"/>
                </a:lnTo>
                <a:lnTo>
                  <a:pt x="226" y="438"/>
                </a:lnTo>
                <a:lnTo>
                  <a:pt x="218" y="430"/>
                </a:lnTo>
                <a:lnTo>
                  <a:pt x="210" y="424"/>
                </a:lnTo>
                <a:lnTo>
                  <a:pt x="202" y="422"/>
                </a:lnTo>
                <a:lnTo>
                  <a:pt x="194" y="422"/>
                </a:lnTo>
                <a:lnTo>
                  <a:pt x="184" y="424"/>
                </a:lnTo>
                <a:lnTo>
                  <a:pt x="174" y="428"/>
                </a:lnTo>
                <a:lnTo>
                  <a:pt x="156" y="440"/>
                </a:lnTo>
                <a:lnTo>
                  <a:pt x="140" y="454"/>
                </a:lnTo>
                <a:lnTo>
                  <a:pt x="4" y="690"/>
                </a:lnTo>
                <a:lnTo>
                  <a:pt x="0" y="690"/>
                </a:lnTo>
                <a:lnTo>
                  <a:pt x="2" y="694"/>
                </a:lnTo>
                <a:lnTo>
                  <a:pt x="4" y="694"/>
                </a:lnTo>
                <a:lnTo>
                  <a:pt x="132" y="918"/>
                </a:lnTo>
                <a:lnTo>
                  <a:pt x="146" y="930"/>
                </a:lnTo>
                <a:lnTo>
                  <a:pt x="160" y="942"/>
                </a:lnTo>
                <a:lnTo>
                  <a:pt x="176" y="950"/>
                </a:lnTo>
                <a:lnTo>
                  <a:pt x="184" y="954"/>
                </a:lnTo>
                <a:lnTo>
                  <a:pt x="192" y="954"/>
                </a:lnTo>
                <a:lnTo>
                  <a:pt x="198" y="954"/>
                </a:lnTo>
                <a:lnTo>
                  <a:pt x="202" y="952"/>
                </a:lnTo>
                <a:lnTo>
                  <a:pt x="212" y="944"/>
                </a:lnTo>
                <a:lnTo>
                  <a:pt x="220" y="938"/>
                </a:lnTo>
                <a:lnTo>
                  <a:pt x="224" y="930"/>
                </a:lnTo>
                <a:lnTo>
                  <a:pt x="228" y="922"/>
                </a:lnTo>
                <a:lnTo>
                  <a:pt x="230" y="906"/>
                </a:lnTo>
                <a:lnTo>
                  <a:pt x="230" y="890"/>
                </a:lnTo>
                <a:lnTo>
                  <a:pt x="230" y="872"/>
                </a:lnTo>
                <a:lnTo>
                  <a:pt x="234" y="856"/>
                </a:lnTo>
                <a:lnTo>
                  <a:pt x="236" y="848"/>
                </a:lnTo>
                <a:lnTo>
                  <a:pt x="242" y="842"/>
                </a:lnTo>
                <a:lnTo>
                  <a:pt x="248" y="834"/>
                </a:lnTo>
                <a:lnTo>
                  <a:pt x="258" y="828"/>
                </a:lnTo>
                <a:lnTo>
                  <a:pt x="272" y="822"/>
                </a:lnTo>
                <a:lnTo>
                  <a:pt x="286" y="820"/>
                </a:lnTo>
                <a:lnTo>
                  <a:pt x="296" y="820"/>
                </a:lnTo>
                <a:lnTo>
                  <a:pt x="304" y="822"/>
                </a:lnTo>
                <a:lnTo>
                  <a:pt x="322" y="828"/>
                </a:lnTo>
                <a:lnTo>
                  <a:pt x="340" y="838"/>
                </a:lnTo>
                <a:lnTo>
                  <a:pt x="358" y="852"/>
                </a:lnTo>
                <a:lnTo>
                  <a:pt x="372" y="866"/>
                </a:lnTo>
                <a:lnTo>
                  <a:pt x="386" y="882"/>
                </a:lnTo>
                <a:lnTo>
                  <a:pt x="398" y="896"/>
                </a:lnTo>
                <a:lnTo>
                  <a:pt x="406" y="910"/>
                </a:lnTo>
                <a:lnTo>
                  <a:pt x="414" y="928"/>
                </a:lnTo>
                <a:lnTo>
                  <a:pt x="424" y="948"/>
                </a:lnTo>
                <a:lnTo>
                  <a:pt x="430" y="972"/>
                </a:lnTo>
                <a:lnTo>
                  <a:pt x="434" y="996"/>
                </a:lnTo>
                <a:lnTo>
                  <a:pt x="436" y="1022"/>
                </a:lnTo>
                <a:lnTo>
                  <a:pt x="434" y="1032"/>
                </a:lnTo>
                <a:lnTo>
                  <a:pt x="432" y="1044"/>
                </a:lnTo>
                <a:lnTo>
                  <a:pt x="428" y="1054"/>
                </a:lnTo>
                <a:lnTo>
                  <a:pt x="422" y="1062"/>
                </a:lnTo>
                <a:lnTo>
                  <a:pt x="414" y="1070"/>
                </a:lnTo>
                <a:lnTo>
                  <a:pt x="404" y="1076"/>
                </a:lnTo>
                <a:lnTo>
                  <a:pt x="390" y="1082"/>
                </a:lnTo>
                <a:lnTo>
                  <a:pt x="376" y="1084"/>
                </a:lnTo>
                <a:lnTo>
                  <a:pt x="366" y="1084"/>
                </a:lnTo>
                <a:lnTo>
                  <a:pt x="354" y="1080"/>
                </a:lnTo>
                <a:lnTo>
                  <a:pt x="336" y="1070"/>
                </a:lnTo>
                <a:lnTo>
                  <a:pt x="318" y="1060"/>
                </a:lnTo>
                <a:lnTo>
                  <a:pt x="308" y="1056"/>
                </a:lnTo>
                <a:lnTo>
                  <a:pt x="296" y="1054"/>
                </a:lnTo>
                <a:lnTo>
                  <a:pt x="284" y="1056"/>
                </a:lnTo>
                <a:lnTo>
                  <a:pt x="270" y="1062"/>
                </a:lnTo>
                <a:lnTo>
                  <a:pt x="264" y="1068"/>
                </a:lnTo>
                <a:lnTo>
                  <a:pt x="258" y="1076"/>
                </a:lnTo>
                <a:lnTo>
                  <a:pt x="256" y="1086"/>
                </a:lnTo>
                <a:lnTo>
                  <a:pt x="256" y="1096"/>
                </a:lnTo>
                <a:lnTo>
                  <a:pt x="258" y="1120"/>
                </a:lnTo>
                <a:lnTo>
                  <a:pt x="262" y="1142"/>
                </a:lnTo>
                <a:lnTo>
                  <a:pt x="402" y="1382"/>
                </a:lnTo>
                <a:lnTo>
                  <a:pt x="1200" y="1382"/>
                </a:lnTo>
                <a:lnTo>
                  <a:pt x="1600" y="690"/>
                </a:lnTo>
                <a:lnTo>
                  <a:pt x="1200" y="0"/>
                </a:lnTo>
                <a:lnTo>
                  <a:pt x="1200" y="2"/>
                </a:lnTo>
                <a:close/>
              </a:path>
            </a:pathLst>
          </a:custGeom>
          <a:solidFill>
            <a:schemeClr val="accent1">
              <a:lumMod val="40000"/>
              <a:lumOff val="60000"/>
            </a:schemeClr>
          </a:solidFill>
          <a:ln w="38100" cap="flat" cmpd="sng">
            <a:solidFill>
              <a:srgbClr val="5F5F5F"/>
            </a:solidFill>
            <a:prstDash val="solid"/>
            <a:round/>
            <a:headEnd type="none" w="med" len="med"/>
            <a:tailEnd type="none" w="med" len="med"/>
          </a:ln>
          <a:effectLst/>
        </p:spPr>
        <p:txBody>
          <a:bodyPr/>
          <a:lstStyle/>
          <a:p>
            <a:endParaRPr lang="en-GB" dirty="0"/>
          </a:p>
        </p:txBody>
      </p:sp>
      <p:sp>
        <p:nvSpPr>
          <p:cNvPr id="20" name="Freeform 3">
            <a:extLst>
              <a:ext uri="{FF2B5EF4-FFF2-40B4-BE49-F238E27FC236}">
                <a16:creationId xmlns:a16="http://schemas.microsoft.com/office/drawing/2014/main" id="{1E93500B-ACFF-7B4A-ABB2-9A48D20D2A87}"/>
              </a:ext>
            </a:extLst>
          </p:cNvPr>
          <p:cNvSpPr>
            <a:spLocks/>
          </p:cNvSpPr>
          <p:nvPr/>
        </p:nvSpPr>
        <p:spPr bwMode="auto">
          <a:xfrm>
            <a:off x="4691997" y="4564125"/>
            <a:ext cx="2793621" cy="2187500"/>
          </a:xfrm>
          <a:custGeom>
            <a:avLst/>
            <a:gdLst>
              <a:gd name="T0" fmla="*/ 1983738 w 1632"/>
              <a:gd name="T1" fmla="*/ 473414 h 1386"/>
              <a:gd name="T2" fmla="*/ 2010981 w 1632"/>
              <a:gd name="T3" fmla="*/ 446149 h 1386"/>
              <a:gd name="T4" fmla="*/ 2020887 w 1632"/>
              <a:gd name="T5" fmla="*/ 374270 h 1386"/>
              <a:gd name="T6" fmla="*/ 1983738 w 1632"/>
              <a:gd name="T7" fmla="*/ 267690 h 1386"/>
              <a:gd name="T8" fmla="*/ 1944113 w 1632"/>
              <a:gd name="T9" fmla="*/ 213160 h 1386"/>
              <a:gd name="T10" fmla="*/ 1862386 w 1632"/>
              <a:gd name="T11" fmla="*/ 158631 h 1386"/>
              <a:gd name="T12" fmla="*/ 1825237 w 1632"/>
              <a:gd name="T13" fmla="*/ 158631 h 1386"/>
              <a:gd name="T14" fmla="*/ 1788089 w 1632"/>
              <a:gd name="T15" fmla="*/ 183417 h 1386"/>
              <a:gd name="T16" fmla="*/ 1775706 w 1632"/>
              <a:gd name="T17" fmla="*/ 242904 h 1386"/>
              <a:gd name="T18" fmla="*/ 1760846 w 1632"/>
              <a:gd name="T19" fmla="*/ 302390 h 1386"/>
              <a:gd name="T20" fmla="*/ 1733604 w 1632"/>
              <a:gd name="T21" fmla="*/ 322219 h 1386"/>
              <a:gd name="T22" fmla="*/ 1703885 w 1632"/>
              <a:gd name="T23" fmla="*/ 319740 h 1386"/>
              <a:gd name="T24" fmla="*/ 1485946 w 1632"/>
              <a:gd name="T25" fmla="*/ 0 h 1386"/>
              <a:gd name="T26" fmla="*/ 1102077 w 1632"/>
              <a:gd name="T27" fmla="*/ 22307 h 1386"/>
              <a:gd name="T28" fmla="*/ 1069881 w 1632"/>
              <a:gd name="T29" fmla="*/ 59487 h 1386"/>
              <a:gd name="T30" fmla="*/ 1079788 w 1632"/>
              <a:gd name="T31" fmla="*/ 96666 h 1386"/>
              <a:gd name="T32" fmla="*/ 1136749 w 1632"/>
              <a:gd name="T33" fmla="*/ 138802 h 1386"/>
              <a:gd name="T34" fmla="*/ 1168944 w 1632"/>
              <a:gd name="T35" fmla="*/ 180938 h 1386"/>
              <a:gd name="T36" fmla="*/ 1163991 w 1632"/>
              <a:gd name="T37" fmla="*/ 223075 h 1386"/>
              <a:gd name="T38" fmla="*/ 1129319 w 1632"/>
              <a:gd name="T39" fmla="*/ 262732 h 1386"/>
              <a:gd name="T40" fmla="*/ 1015397 w 1632"/>
              <a:gd name="T41" fmla="*/ 299912 h 1386"/>
              <a:gd name="T42" fmla="*/ 938623 w 1632"/>
              <a:gd name="T43" fmla="*/ 294954 h 1386"/>
              <a:gd name="T44" fmla="*/ 842036 w 1632"/>
              <a:gd name="T45" fmla="*/ 255297 h 1386"/>
              <a:gd name="T46" fmla="*/ 814794 w 1632"/>
              <a:gd name="T47" fmla="*/ 210682 h 1386"/>
              <a:gd name="T48" fmla="*/ 817270 w 1632"/>
              <a:gd name="T49" fmla="*/ 171024 h 1386"/>
              <a:gd name="T50" fmla="*/ 861849 w 1632"/>
              <a:gd name="T51" fmla="*/ 128888 h 1386"/>
              <a:gd name="T52" fmla="*/ 906427 w 1632"/>
              <a:gd name="T53" fmla="*/ 86751 h 1386"/>
              <a:gd name="T54" fmla="*/ 908904 w 1632"/>
              <a:gd name="T55" fmla="*/ 49572 h 1386"/>
              <a:gd name="T56" fmla="*/ 851943 w 1632"/>
              <a:gd name="T57" fmla="*/ 9914 h 1386"/>
              <a:gd name="T58" fmla="*/ 307096 w 1632"/>
              <a:gd name="T59" fmla="*/ 332133 h 1386"/>
              <a:gd name="T60" fmla="*/ 299666 w 1632"/>
              <a:gd name="T61" fmla="*/ 416406 h 1386"/>
              <a:gd name="T62" fmla="*/ 326908 w 1632"/>
              <a:gd name="T63" fmla="*/ 441192 h 1386"/>
              <a:gd name="T64" fmla="*/ 381393 w 1632"/>
              <a:gd name="T65" fmla="*/ 436235 h 1386"/>
              <a:gd name="T66" fmla="*/ 445784 w 1632"/>
              <a:gd name="T67" fmla="*/ 406492 h 1386"/>
              <a:gd name="T68" fmla="*/ 482933 w 1632"/>
              <a:gd name="T69" fmla="*/ 416406 h 1386"/>
              <a:gd name="T70" fmla="*/ 515128 w 1632"/>
              <a:gd name="T71" fmla="*/ 456064 h 1386"/>
              <a:gd name="T72" fmla="*/ 512651 w 1632"/>
              <a:gd name="T73" fmla="*/ 545294 h 1386"/>
              <a:gd name="T74" fmla="*/ 482933 w 1632"/>
              <a:gd name="T75" fmla="*/ 622130 h 1386"/>
              <a:gd name="T76" fmla="*/ 408635 w 1632"/>
              <a:gd name="T77" fmla="*/ 706403 h 1386"/>
              <a:gd name="T78" fmla="*/ 341768 w 1632"/>
              <a:gd name="T79" fmla="*/ 733668 h 1386"/>
              <a:gd name="T80" fmla="*/ 304619 w 1632"/>
              <a:gd name="T81" fmla="*/ 726232 h 1386"/>
              <a:gd name="T82" fmla="*/ 274900 w 1632"/>
              <a:gd name="T83" fmla="*/ 689053 h 1386"/>
              <a:gd name="T84" fmla="*/ 267470 w 1632"/>
              <a:gd name="T85" fmla="*/ 607259 h 1386"/>
              <a:gd name="T86" fmla="*/ 235275 w 1632"/>
              <a:gd name="T87" fmla="*/ 570080 h 1386"/>
              <a:gd name="T88" fmla="*/ 200603 w 1632"/>
              <a:gd name="T89" fmla="*/ 572558 h 1386"/>
              <a:gd name="T90" fmla="*/ 4953 w 1632"/>
              <a:gd name="T91" fmla="*/ 852641 h 1386"/>
              <a:gd name="T92" fmla="*/ 1485946 w 1632"/>
              <a:gd name="T93" fmla="*/ 1717675 h 1386"/>
              <a:gd name="T94" fmla="*/ 1805425 w 1632"/>
              <a:gd name="T95" fmla="*/ 555208 h 1386"/>
              <a:gd name="T96" fmla="*/ 1802948 w 1632"/>
              <a:gd name="T97" fmla="*/ 473414 h 1386"/>
              <a:gd name="T98" fmla="*/ 1835144 w 1632"/>
              <a:gd name="T99" fmla="*/ 448628 h 1386"/>
              <a:gd name="T100" fmla="*/ 1879722 w 1632"/>
              <a:gd name="T101" fmla="*/ 451107 h 1386"/>
              <a:gd name="T102" fmla="*/ 1951543 w 1632"/>
              <a:gd name="T103" fmla="*/ 483328 h 13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32" h="1386">
                <a:moveTo>
                  <a:pt x="1576" y="390"/>
                </a:moveTo>
                <a:lnTo>
                  <a:pt x="1576" y="390"/>
                </a:lnTo>
                <a:lnTo>
                  <a:pt x="1588" y="388"/>
                </a:lnTo>
                <a:lnTo>
                  <a:pt x="1602" y="382"/>
                </a:lnTo>
                <a:lnTo>
                  <a:pt x="1610" y="376"/>
                </a:lnTo>
                <a:lnTo>
                  <a:pt x="1618" y="368"/>
                </a:lnTo>
                <a:lnTo>
                  <a:pt x="1624" y="360"/>
                </a:lnTo>
                <a:lnTo>
                  <a:pt x="1628" y="350"/>
                </a:lnTo>
                <a:lnTo>
                  <a:pt x="1630" y="338"/>
                </a:lnTo>
                <a:lnTo>
                  <a:pt x="1632" y="328"/>
                </a:lnTo>
                <a:lnTo>
                  <a:pt x="1632" y="302"/>
                </a:lnTo>
                <a:lnTo>
                  <a:pt x="1626" y="278"/>
                </a:lnTo>
                <a:lnTo>
                  <a:pt x="1620" y="254"/>
                </a:lnTo>
                <a:lnTo>
                  <a:pt x="1612" y="234"/>
                </a:lnTo>
                <a:lnTo>
                  <a:pt x="1602" y="216"/>
                </a:lnTo>
                <a:lnTo>
                  <a:pt x="1594" y="202"/>
                </a:lnTo>
                <a:lnTo>
                  <a:pt x="1584" y="188"/>
                </a:lnTo>
                <a:lnTo>
                  <a:pt x="1570" y="172"/>
                </a:lnTo>
                <a:lnTo>
                  <a:pt x="1556" y="158"/>
                </a:lnTo>
                <a:lnTo>
                  <a:pt x="1540" y="146"/>
                </a:lnTo>
                <a:lnTo>
                  <a:pt x="1522" y="136"/>
                </a:lnTo>
                <a:lnTo>
                  <a:pt x="1504" y="128"/>
                </a:lnTo>
                <a:lnTo>
                  <a:pt x="1496" y="126"/>
                </a:lnTo>
                <a:lnTo>
                  <a:pt x="1486" y="126"/>
                </a:lnTo>
                <a:lnTo>
                  <a:pt x="1474" y="128"/>
                </a:lnTo>
                <a:lnTo>
                  <a:pt x="1460" y="134"/>
                </a:lnTo>
                <a:lnTo>
                  <a:pt x="1452" y="140"/>
                </a:lnTo>
                <a:lnTo>
                  <a:pt x="1444" y="148"/>
                </a:lnTo>
                <a:lnTo>
                  <a:pt x="1440" y="154"/>
                </a:lnTo>
                <a:lnTo>
                  <a:pt x="1436" y="162"/>
                </a:lnTo>
                <a:lnTo>
                  <a:pt x="1434" y="178"/>
                </a:lnTo>
                <a:lnTo>
                  <a:pt x="1434" y="196"/>
                </a:lnTo>
                <a:lnTo>
                  <a:pt x="1434" y="212"/>
                </a:lnTo>
                <a:lnTo>
                  <a:pt x="1432" y="228"/>
                </a:lnTo>
                <a:lnTo>
                  <a:pt x="1428" y="236"/>
                </a:lnTo>
                <a:lnTo>
                  <a:pt x="1422" y="244"/>
                </a:lnTo>
                <a:lnTo>
                  <a:pt x="1416" y="250"/>
                </a:lnTo>
                <a:lnTo>
                  <a:pt x="1406" y="258"/>
                </a:lnTo>
                <a:lnTo>
                  <a:pt x="1400" y="260"/>
                </a:lnTo>
                <a:lnTo>
                  <a:pt x="1392" y="260"/>
                </a:lnTo>
                <a:lnTo>
                  <a:pt x="1384" y="260"/>
                </a:lnTo>
                <a:lnTo>
                  <a:pt x="1376" y="258"/>
                </a:lnTo>
                <a:lnTo>
                  <a:pt x="1360" y="248"/>
                </a:lnTo>
                <a:lnTo>
                  <a:pt x="1344" y="236"/>
                </a:lnTo>
                <a:lnTo>
                  <a:pt x="1330" y="224"/>
                </a:lnTo>
                <a:lnTo>
                  <a:pt x="1200" y="0"/>
                </a:lnTo>
                <a:lnTo>
                  <a:pt x="936" y="0"/>
                </a:lnTo>
                <a:lnTo>
                  <a:pt x="914" y="8"/>
                </a:lnTo>
                <a:lnTo>
                  <a:pt x="890" y="18"/>
                </a:lnTo>
                <a:lnTo>
                  <a:pt x="880" y="24"/>
                </a:lnTo>
                <a:lnTo>
                  <a:pt x="872" y="32"/>
                </a:lnTo>
                <a:lnTo>
                  <a:pt x="866" y="40"/>
                </a:lnTo>
                <a:lnTo>
                  <a:pt x="864" y="48"/>
                </a:lnTo>
                <a:lnTo>
                  <a:pt x="866" y="60"/>
                </a:lnTo>
                <a:lnTo>
                  <a:pt x="868" y="70"/>
                </a:lnTo>
                <a:lnTo>
                  <a:pt x="872" y="78"/>
                </a:lnTo>
                <a:lnTo>
                  <a:pt x="876" y="84"/>
                </a:lnTo>
                <a:lnTo>
                  <a:pt x="890" y="96"/>
                </a:lnTo>
                <a:lnTo>
                  <a:pt x="904" y="104"/>
                </a:lnTo>
                <a:lnTo>
                  <a:pt x="918" y="112"/>
                </a:lnTo>
                <a:lnTo>
                  <a:pt x="932" y="122"/>
                </a:lnTo>
                <a:lnTo>
                  <a:pt x="936" y="130"/>
                </a:lnTo>
                <a:lnTo>
                  <a:pt x="940" y="138"/>
                </a:lnTo>
                <a:lnTo>
                  <a:pt x="944" y="146"/>
                </a:lnTo>
                <a:lnTo>
                  <a:pt x="944" y="158"/>
                </a:lnTo>
                <a:lnTo>
                  <a:pt x="944" y="170"/>
                </a:lnTo>
                <a:lnTo>
                  <a:pt x="940" y="180"/>
                </a:lnTo>
                <a:lnTo>
                  <a:pt x="936" y="190"/>
                </a:lnTo>
                <a:lnTo>
                  <a:pt x="928" y="198"/>
                </a:lnTo>
                <a:lnTo>
                  <a:pt x="920" y="206"/>
                </a:lnTo>
                <a:lnTo>
                  <a:pt x="912" y="212"/>
                </a:lnTo>
                <a:lnTo>
                  <a:pt x="890" y="224"/>
                </a:lnTo>
                <a:lnTo>
                  <a:pt x="866" y="232"/>
                </a:lnTo>
                <a:lnTo>
                  <a:pt x="842" y="238"/>
                </a:lnTo>
                <a:lnTo>
                  <a:pt x="820" y="242"/>
                </a:lnTo>
                <a:lnTo>
                  <a:pt x="800" y="242"/>
                </a:lnTo>
                <a:lnTo>
                  <a:pt x="782" y="242"/>
                </a:lnTo>
                <a:lnTo>
                  <a:pt x="758" y="238"/>
                </a:lnTo>
                <a:lnTo>
                  <a:pt x="734" y="232"/>
                </a:lnTo>
                <a:lnTo>
                  <a:pt x="710" y="224"/>
                </a:lnTo>
                <a:lnTo>
                  <a:pt x="690" y="212"/>
                </a:lnTo>
                <a:lnTo>
                  <a:pt x="680" y="206"/>
                </a:lnTo>
                <a:lnTo>
                  <a:pt x="672" y="198"/>
                </a:lnTo>
                <a:lnTo>
                  <a:pt x="666" y="190"/>
                </a:lnTo>
                <a:lnTo>
                  <a:pt x="660" y="180"/>
                </a:lnTo>
                <a:lnTo>
                  <a:pt x="658" y="170"/>
                </a:lnTo>
                <a:lnTo>
                  <a:pt x="656" y="158"/>
                </a:lnTo>
                <a:lnTo>
                  <a:pt x="658" y="146"/>
                </a:lnTo>
                <a:lnTo>
                  <a:pt x="660" y="138"/>
                </a:lnTo>
                <a:lnTo>
                  <a:pt x="664" y="130"/>
                </a:lnTo>
                <a:lnTo>
                  <a:pt x="670" y="122"/>
                </a:lnTo>
                <a:lnTo>
                  <a:pt x="682" y="112"/>
                </a:lnTo>
                <a:lnTo>
                  <a:pt x="696" y="104"/>
                </a:lnTo>
                <a:lnTo>
                  <a:pt x="712" y="96"/>
                </a:lnTo>
                <a:lnTo>
                  <a:pt x="724" y="84"/>
                </a:lnTo>
                <a:lnTo>
                  <a:pt x="730" y="78"/>
                </a:lnTo>
                <a:lnTo>
                  <a:pt x="732" y="70"/>
                </a:lnTo>
                <a:lnTo>
                  <a:pt x="736" y="60"/>
                </a:lnTo>
                <a:lnTo>
                  <a:pt x="736" y="48"/>
                </a:lnTo>
                <a:lnTo>
                  <a:pt x="734" y="40"/>
                </a:lnTo>
                <a:lnTo>
                  <a:pt x="728" y="32"/>
                </a:lnTo>
                <a:lnTo>
                  <a:pt x="720" y="24"/>
                </a:lnTo>
                <a:lnTo>
                  <a:pt x="710" y="18"/>
                </a:lnTo>
                <a:lnTo>
                  <a:pt x="688" y="8"/>
                </a:lnTo>
                <a:lnTo>
                  <a:pt x="666" y="0"/>
                </a:lnTo>
                <a:lnTo>
                  <a:pt x="402" y="0"/>
                </a:lnTo>
                <a:lnTo>
                  <a:pt x="248" y="268"/>
                </a:lnTo>
                <a:lnTo>
                  <a:pt x="242" y="290"/>
                </a:lnTo>
                <a:lnTo>
                  <a:pt x="240" y="314"/>
                </a:lnTo>
                <a:lnTo>
                  <a:pt x="240" y="326"/>
                </a:lnTo>
                <a:lnTo>
                  <a:pt x="242" y="336"/>
                </a:lnTo>
                <a:lnTo>
                  <a:pt x="248" y="344"/>
                </a:lnTo>
                <a:lnTo>
                  <a:pt x="254" y="350"/>
                </a:lnTo>
                <a:lnTo>
                  <a:pt x="264" y="356"/>
                </a:lnTo>
                <a:lnTo>
                  <a:pt x="274" y="358"/>
                </a:lnTo>
                <a:lnTo>
                  <a:pt x="284" y="358"/>
                </a:lnTo>
                <a:lnTo>
                  <a:pt x="292" y="358"/>
                </a:lnTo>
                <a:lnTo>
                  <a:pt x="308" y="352"/>
                </a:lnTo>
                <a:lnTo>
                  <a:pt x="322" y="344"/>
                </a:lnTo>
                <a:lnTo>
                  <a:pt x="336" y="336"/>
                </a:lnTo>
                <a:lnTo>
                  <a:pt x="352" y="330"/>
                </a:lnTo>
                <a:lnTo>
                  <a:pt x="360" y="328"/>
                </a:lnTo>
                <a:lnTo>
                  <a:pt x="370" y="328"/>
                </a:lnTo>
                <a:lnTo>
                  <a:pt x="378" y="332"/>
                </a:lnTo>
                <a:lnTo>
                  <a:pt x="390" y="336"/>
                </a:lnTo>
                <a:lnTo>
                  <a:pt x="398" y="342"/>
                </a:lnTo>
                <a:lnTo>
                  <a:pt x="406" y="350"/>
                </a:lnTo>
                <a:lnTo>
                  <a:pt x="412" y="358"/>
                </a:lnTo>
                <a:lnTo>
                  <a:pt x="416" y="368"/>
                </a:lnTo>
                <a:lnTo>
                  <a:pt x="418" y="380"/>
                </a:lnTo>
                <a:lnTo>
                  <a:pt x="420" y="392"/>
                </a:lnTo>
                <a:lnTo>
                  <a:pt x="418" y="416"/>
                </a:lnTo>
                <a:lnTo>
                  <a:pt x="414" y="440"/>
                </a:lnTo>
                <a:lnTo>
                  <a:pt x="408" y="464"/>
                </a:lnTo>
                <a:lnTo>
                  <a:pt x="400" y="486"/>
                </a:lnTo>
                <a:lnTo>
                  <a:pt x="390" y="502"/>
                </a:lnTo>
                <a:lnTo>
                  <a:pt x="380" y="518"/>
                </a:lnTo>
                <a:lnTo>
                  <a:pt x="366" y="536"/>
                </a:lnTo>
                <a:lnTo>
                  <a:pt x="348" y="554"/>
                </a:lnTo>
                <a:lnTo>
                  <a:pt x="330" y="570"/>
                </a:lnTo>
                <a:lnTo>
                  <a:pt x="308" y="584"/>
                </a:lnTo>
                <a:lnTo>
                  <a:pt x="298" y="588"/>
                </a:lnTo>
                <a:lnTo>
                  <a:pt x="288" y="592"/>
                </a:lnTo>
                <a:lnTo>
                  <a:pt x="276" y="592"/>
                </a:lnTo>
                <a:lnTo>
                  <a:pt x="266" y="592"/>
                </a:lnTo>
                <a:lnTo>
                  <a:pt x="256" y="590"/>
                </a:lnTo>
                <a:lnTo>
                  <a:pt x="246" y="586"/>
                </a:lnTo>
                <a:lnTo>
                  <a:pt x="236" y="578"/>
                </a:lnTo>
                <a:lnTo>
                  <a:pt x="230" y="572"/>
                </a:lnTo>
                <a:lnTo>
                  <a:pt x="224" y="564"/>
                </a:lnTo>
                <a:lnTo>
                  <a:pt x="222" y="556"/>
                </a:lnTo>
                <a:lnTo>
                  <a:pt x="218" y="540"/>
                </a:lnTo>
                <a:lnTo>
                  <a:pt x="218" y="522"/>
                </a:lnTo>
                <a:lnTo>
                  <a:pt x="218" y="506"/>
                </a:lnTo>
                <a:lnTo>
                  <a:pt x="216" y="490"/>
                </a:lnTo>
                <a:lnTo>
                  <a:pt x="212" y="482"/>
                </a:lnTo>
                <a:lnTo>
                  <a:pt x="206" y="474"/>
                </a:lnTo>
                <a:lnTo>
                  <a:pt x="200" y="468"/>
                </a:lnTo>
                <a:lnTo>
                  <a:pt x="190" y="460"/>
                </a:lnTo>
                <a:lnTo>
                  <a:pt x="182" y="458"/>
                </a:lnTo>
                <a:lnTo>
                  <a:pt x="172" y="458"/>
                </a:lnTo>
                <a:lnTo>
                  <a:pt x="162" y="462"/>
                </a:lnTo>
                <a:lnTo>
                  <a:pt x="152" y="466"/>
                </a:lnTo>
                <a:lnTo>
                  <a:pt x="132" y="480"/>
                </a:lnTo>
                <a:lnTo>
                  <a:pt x="116" y="496"/>
                </a:lnTo>
                <a:lnTo>
                  <a:pt x="4" y="688"/>
                </a:lnTo>
                <a:lnTo>
                  <a:pt x="2" y="688"/>
                </a:lnTo>
                <a:lnTo>
                  <a:pt x="0" y="694"/>
                </a:lnTo>
                <a:lnTo>
                  <a:pt x="400" y="1386"/>
                </a:lnTo>
                <a:lnTo>
                  <a:pt x="1200" y="1386"/>
                </a:lnTo>
                <a:lnTo>
                  <a:pt x="1600" y="694"/>
                </a:lnTo>
                <a:lnTo>
                  <a:pt x="1598" y="688"/>
                </a:lnTo>
                <a:lnTo>
                  <a:pt x="1458" y="448"/>
                </a:lnTo>
                <a:lnTo>
                  <a:pt x="1454" y="426"/>
                </a:lnTo>
                <a:lnTo>
                  <a:pt x="1452" y="402"/>
                </a:lnTo>
                <a:lnTo>
                  <a:pt x="1454" y="392"/>
                </a:lnTo>
                <a:lnTo>
                  <a:pt x="1456" y="382"/>
                </a:lnTo>
                <a:lnTo>
                  <a:pt x="1460" y="374"/>
                </a:lnTo>
                <a:lnTo>
                  <a:pt x="1466" y="368"/>
                </a:lnTo>
                <a:lnTo>
                  <a:pt x="1482" y="362"/>
                </a:lnTo>
                <a:lnTo>
                  <a:pt x="1496" y="360"/>
                </a:lnTo>
                <a:lnTo>
                  <a:pt x="1508" y="360"/>
                </a:lnTo>
                <a:lnTo>
                  <a:pt x="1518" y="364"/>
                </a:lnTo>
                <a:lnTo>
                  <a:pt x="1536" y="374"/>
                </a:lnTo>
                <a:lnTo>
                  <a:pt x="1556" y="384"/>
                </a:lnTo>
                <a:lnTo>
                  <a:pt x="1566" y="388"/>
                </a:lnTo>
                <a:lnTo>
                  <a:pt x="1576" y="390"/>
                </a:lnTo>
                <a:close/>
              </a:path>
            </a:pathLst>
          </a:custGeom>
          <a:solidFill>
            <a:schemeClr val="accent1">
              <a:lumMod val="40000"/>
              <a:lumOff val="60000"/>
            </a:schemeClr>
          </a:solidFill>
          <a:ln w="38100" cap="flat" cmpd="sng">
            <a:solidFill>
              <a:srgbClr val="5F5F5F"/>
            </a:solidFill>
            <a:prstDash val="solid"/>
            <a:round/>
            <a:headEnd type="none" w="med" len="med"/>
            <a:tailEnd type="none" w="med" len="med"/>
          </a:ln>
          <a:effectLst/>
        </p:spPr>
        <p:txBody>
          <a:bodyPr/>
          <a:lstStyle/>
          <a:p>
            <a:endParaRPr lang="en-GB" dirty="0"/>
          </a:p>
        </p:txBody>
      </p:sp>
      <p:sp>
        <p:nvSpPr>
          <p:cNvPr id="22" name="Freeform 8">
            <a:extLst>
              <a:ext uri="{FF2B5EF4-FFF2-40B4-BE49-F238E27FC236}">
                <a16:creationId xmlns:a16="http://schemas.microsoft.com/office/drawing/2014/main" id="{A9665FBC-7FF6-D94C-BCE2-44E0F051D006}"/>
              </a:ext>
            </a:extLst>
          </p:cNvPr>
          <p:cNvSpPr>
            <a:spLocks/>
          </p:cNvSpPr>
          <p:nvPr/>
        </p:nvSpPr>
        <p:spPr bwMode="auto">
          <a:xfrm>
            <a:off x="6778488" y="1400036"/>
            <a:ext cx="2631316" cy="2464904"/>
          </a:xfrm>
          <a:custGeom>
            <a:avLst/>
            <a:gdLst>
              <a:gd name="T0" fmla="*/ 324422 w 1600"/>
              <a:gd name="T1" fmla="*/ 322016 h 1624"/>
              <a:gd name="T2" fmla="*/ 354140 w 1600"/>
              <a:gd name="T3" fmla="*/ 391373 h 1624"/>
              <a:gd name="T4" fmla="*/ 463106 w 1600"/>
              <a:gd name="T5" fmla="*/ 359172 h 1624"/>
              <a:gd name="T6" fmla="*/ 525018 w 1600"/>
              <a:gd name="T7" fmla="*/ 378988 h 1624"/>
              <a:gd name="T8" fmla="*/ 532448 w 1600"/>
              <a:gd name="T9" fmla="*/ 527611 h 1624"/>
              <a:gd name="T10" fmla="*/ 455676 w 1600"/>
              <a:gd name="T11" fmla="*/ 648986 h 1624"/>
              <a:gd name="T12" fmla="*/ 339281 w 1600"/>
              <a:gd name="T13" fmla="*/ 691096 h 1624"/>
              <a:gd name="T14" fmla="*/ 294704 w 1600"/>
              <a:gd name="T15" fmla="*/ 629170 h 1624"/>
              <a:gd name="T16" fmla="*/ 260033 w 1600"/>
              <a:gd name="T17" fmla="*/ 532565 h 1624"/>
              <a:gd name="T18" fmla="*/ 173355 w 1600"/>
              <a:gd name="T19" fmla="*/ 569721 h 1624"/>
              <a:gd name="T20" fmla="*/ 173355 w 1600"/>
              <a:gd name="T21" fmla="*/ 1156781 h 1624"/>
              <a:gd name="T22" fmla="*/ 264986 w 1600"/>
              <a:gd name="T23" fmla="*/ 1198891 h 1624"/>
              <a:gd name="T24" fmla="*/ 299657 w 1600"/>
              <a:gd name="T25" fmla="*/ 1122102 h 1624"/>
              <a:gd name="T26" fmla="*/ 331851 w 1600"/>
              <a:gd name="T27" fmla="*/ 1045314 h 1624"/>
              <a:gd name="T28" fmla="*/ 435864 w 1600"/>
              <a:gd name="T29" fmla="*/ 1062653 h 1624"/>
              <a:gd name="T30" fmla="*/ 534924 w 1600"/>
              <a:gd name="T31" fmla="*/ 1193937 h 1624"/>
              <a:gd name="T32" fmla="*/ 532448 w 1600"/>
              <a:gd name="T33" fmla="*/ 1335128 h 1624"/>
              <a:gd name="T34" fmla="*/ 465582 w 1600"/>
              <a:gd name="T35" fmla="*/ 1362376 h 1624"/>
              <a:gd name="T36" fmla="*/ 356616 w 1600"/>
              <a:gd name="T37" fmla="*/ 1330174 h 1624"/>
              <a:gd name="T38" fmla="*/ 329375 w 1600"/>
              <a:gd name="T39" fmla="*/ 1406963 h 1624"/>
              <a:gd name="T40" fmla="*/ 827151 w 1600"/>
              <a:gd name="T41" fmla="*/ 1716593 h 1624"/>
              <a:gd name="T42" fmla="*/ 849440 w 1600"/>
              <a:gd name="T43" fmla="*/ 1724025 h 1624"/>
              <a:gd name="T44" fmla="*/ 861822 w 1600"/>
              <a:gd name="T45" fmla="*/ 1731456 h 1624"/>
              <a:gd name="T46" fmla="*/ 871728 w 1600"/>
              <a:gd name="T47" fmla="*/ 1736410 h 1624"/>
              <a:gd name="T48" fmla="*/ 884111 w 1600"/>
              <a:gd name="T49" fmla="*/ 1746318 h 1624"/>
              <a:gd name="T50" fmla="*/ 891540 w 1600"/>
              <a:gd name="T51" fmla="*/ 1751272 h 1624"/>
              <a:gd name="T52" fmla="*/ 896493 w 1600"/>
              <a:gd name="T53" fmla="*/ 1761180 h 1624"/>
              <a:gd name="T54" fmla="*/ 898970 w 1600"/>
              <a:gd name="T55" fmla="*/ 1771088 h 1624"/>
              <a:gd name="T56" fmla="*/ 898970 w 1600"/>
              <a:gd name="T57" fmla="*/ 1778520 h 1624"/>
              <a:gd name="T58" fmla="*/ 896493 w 1600"/>
              <a:gd name="T59" fmla="*/ 1793382 h 1624"/>
              <a:gd name="T60" fmla="*/ 871728 w 1600"/>
              <a:gd name="T61" fmla="*/ 1828061 h 1624"/>
              <a:gd name="T62" fmla="*/ 832104 w 1600"/>
              <a:gd name="T63" fmla="*/ 1850354 h 1624"/>
              <a:gd name="T64" fmla="*/ 817245 w 1600"/>
              <a:gd name="T65" fmla="*/ 1862739 h 1624"/>
              <a:gd name="T66" fmla="*/ 807339 w 1600"/>
              <a:gd name="T67" fmla="*/ 1875124 h 1624"/>
              <a:gd name="T68" fmla="*/ 802386 w 1600"/>
              <a:gd name="T69" fmla="*/ 1894941 h 1624"/>
              <a:gd name="T70" fmla="*/ 804863 w 1600"/>
              <a:gd name="T71" fmla="*/ 1934574 h 1624"/>
              <a:gd name="T72" fmla="*/ 926211 w 1600"/>
              <a:gd name="T73" fmla="*/ 2006408 h 1624"/>
              <a:gd name="T74" fmla="*/ 1089660 w 1600"/>
              <a:gd name="T75" fmla="*/ 1989069 h 1624"/>
              <a:gd name="T76" fmla="*/ 1156526 w 1600"/>
              <a:gd name="T77" fmla="*/ 1907326 h 1624"/>
              <a:gd name="T78" fmla="*/ 1154049 w 1600"/>
              <a:gd name="T79" fmla="*/ 1885033 h 1624"/>
              <a:gd name="T80" fmla="*/ 1144143 w 1600"/>
              <a:gd name="T81" fmla="*/ 1867693 h 1624"/>
              <a:gd name="T82" fmla="*/ 1136714 w 1600"/>
              <a:gd name="T83" fmla="*/ 1860262 h 1624"/>
              <a:gd name="T84" fmla="*/ 1121855 w 1600"/>
              <a:gd name="T85" fmla="*/ 1850354 h 1624"/>
              <a:gd name="T86" fmla="*/ 1067372 w 1600"/>
              <a:gd name="T87" fmla="*/ 1808244 h 1624"/>
              <a:gd name="T88" fmla="*/ 1059942 w 1600"/>
              <a:gd name="T89" fmla="*/ 1793382 h 1624"/>
              <a:gd name="T90" fmla="*/ 1057466 w 1600"/>
              <a:gd name="T91" fmla="*/ 1780997 h 1624"/>
              <a:gd name="T92" fmla="*/ 1057466 w 1600"/>
              <a:gd name="T93" fmla="*/ 1771088 h 1624"/>
              <a:gd name="T94" fmla="*/ 1059942 w 1600"/>
              <a:gd name="T95" fmla="*/ 1761180 h 1624"/>
              <a:gd name="T96" fmla="*/ 1064895 w 1600"/>
              <a:gd name="T97" fmla="*/ 1753749 h 1624"/>
              <a:gd name="T98" fmla="*/ 1072325 w 1600"/>
              <a:gd name="T99" fmla="*/ 1746318 h 1624"/>
              <a:gd name="T100" fmla="*/ 1082231 w 1600"/>
              <a:gd name="T101" fmla="*/ 1736410 h 1624"/>
              <a:gd name="T102" fmla="*/ 1094613 w 1600"/>
              <a:gd name="T103" fmla="*/ 1731456 h 1624"/>
              <a:gd name="T104" fmla="*/ 1104519 w 1600"/>
              <a:gd name="T105" fmla="*/ 1726502 h 1624"/>
              <a:gd name="T106" fmla="*/ 1129284 w 1600"/>
              <a:gd name="T107" fmla="*/ 1716593 h 1624"/>
              <a:gd name="T108" fmla="*/ 1485900 w 1600"/>
              <a:gd name="T109" fmla="*/ 0 h 16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0" h="1624">
                <a:moveTo>
                  <a:pt x="1200" y="0"/>
                </a:moveTo>
                <a:lnTo>
                  <a:pt x="402" y="0"/>
                </a:lnTo>
                <a:lnTo>
                  <a:pt x="400" y="6"/>
                </a:lnTo>
                <a:lnTo>
                  <a:pt x="400" y="8"/>
                </a:lnTo>
                <a:lnTo>
                  <a:pt x="266" y="240"/>
                </a:lnTo>
                <a:lnTo>
                  <a:pt x="262" y="260"/>
                </a:lnTo>
                <a:lnTo>
                  <a:pt x="262" y="282"/>
                </a:lnTo>
                <a:lnTo>
                  <a:pt x="264" y="290"/>
                </a:lnTo>
                <a:lnTo>
                  <a:pt x="266" y="298"/>
                </a:lnTo>
                <a:lnTo>
                  <a:pt x="270" y="306"/>
                </a:lnTo>
                <a:lnTo>
                  <a:pt x="276" y="310"/>
                </a:lnTo>
                <a:lnTo>
                  <a:pt x="286" y="316"/>
                </a:lnTo>
                <a:lnTo>
                  <a:pt x="296" y="318"/>
                </a:lnTo>
                <a:lnTo>
                  <a:pt x="306" y="320"/>
                </a:lnTo>
                <a:lnTo>
                  <a:pt x="314" y="318"/>
                </a:lnTo>
                <a:lnTo>
                  <a:pt x="330" y="312"/>
                </a:lnTo>
                <a:lnTo>
                  <a:pt x="344" y="304"/>
                </a:lnTo>
                <a:lnTo>
                  <a:pt x="358" y="296"/>
                </a:lnTo>
                <a:lnTo>
                  <a:pt x="374" y="290"/>
                </a:lnTo>
                <a:lnTo>
                  <a:pt x="382" y="288"/>
                </a:lnTo>
                <a:lnTo>
                  <a:pt x="392" y="290"/>
                </a:lnTo>
                <a:lnTo>
                  <a:pt x="400" y="292"/>
                </a:lnTo>
                <a:lnTo>
                  <a:pt x="412" y="296"/>
                </a:lnTo>
                <a:lnTo>
                  <a:pt x="418" y="302"/>
                </a:lnTo>
                <a:lnTo>
                  <a:pt x="424" y="306"/>
                </a:lnTo>
                <a:lnTo>
                  <a:pt x="434" y="320"/>
                </a:lnTo>
                <a:lnTo>
                  <a:pt x="438" y="336"/>
                </a:lnTo>
                <a:lnTo>
                  <a:pt x="442" y="352"/>
                </a:lnTo>
                <a:lnTo>
                  <a:pt x="442" y="370"/>
                </a:lnTo>
                <a:lnTo>
                  <a:pt x="438" y="390"/>
                </a:lnTo>
                <a:lnTo>
                  <a:pt x="434" y="408"/>
                </a:lnTo>
                <a:lnTo>
                  <a:pt x="430" y="426"/>
                </a:lnTo>
                <a:lnTo>
                  <a:pt x="420" y="450"/>
                </a:lnTo>
                <a:lnTo>
                  <a:pt x="410" y="472"/>
                </a:lnTo>
                <a:lnTo>
                  <a:pt x="398" y="488"/>
                </a:lnTo>
                <a:lnTo>
                  <a:pt x="384" y="506"/>
                </a:lnTo>
                <a:lnTo>
                  <a:pt x="368" y="524"/>
                </a:lnTo>
                <a:lnTo>
                  <a:pt x="348" y="540"/>
                </a:lnTo>
                <a:lnTo>
                  <a:pt x="328" y="552"/>
                </a:lnTo>
                <a:lnTo>
                  <a:pt x="318" y="556"/>
                </a:lnTo>
                <a:lnTo>
                  <a:pt x="306" y="560"/>
                </a:lnTo>
                <a:lnTo>
                  <a:pt x="296" y="562"/>
                </a:lnTo>
                <a:lnTo>
                  <a:pt x="284" y="562"/>
                </a:lnTo>
                <a:lnTo>
                  <a:pt x="274" y="558"/>
                </a:lnTo>
                <a:lnTo>
                  <a:pt x="264" y="554"/>
                </a:lnTo>
                <a:lnTo>
                  <a:pt x="256" y="548"/>
                </a:lnTo>
                <a:lnTo>
                  <a:pt x="248" y="540"/>
                </a:lnTo>
                <a:lnTo>
                  <a:pt x="244" y="532"/>
                </a:lnTo>
                <a:lnTo>
                  <a:pt x="240" y="524"/>
                </a:lnTo>
                <a:lnTo>
                  <a:pt x="238" y="508"/>
                </a:lnTo>
                <a:lnTo>
                  <a:pt x="238" y="492"/>
                </a:lnTo>
                <a:lnTo>
                  <a:pt x="238" y="474"/>
                </a:lnTo>
                <a:lnTo>
                  <a:pt x="234" y="458"/>
                </a:lnTo>
                <a:lnTo>
                  <a:pt x="232" y="450"/>
                </a:lnTo>
                <a:lnTo>
                  <a:pt x="226" y="444"/>
                </a:lnTo>
                <a:lnTo>
                  <a:pt x="218" y="436"/>
                </a:lnTo>
                <a:lnTo>
                  <a:pt x="210" y="430"/>
                </a:lnTo>
                <a:lnTo>
                  <a:pt x="202" y="426"/>
                </a:lnTo>
                <a:lnTo>
                  <a:pt x="192" y="426"/>
                </a:lnTo>
                <a:lnTo>
                  <a:pt x="184" y="430"/>
                </a:lnTo>
                <a:lnTo>
                  <a:pt x="174" y="434"/>
                </a:lnTo>
                <a:lnTo>
                  <a:pt x="156" y="446"/>
                </a:lnTo>
                <a:lnTo>
                  <a:pt x="140" y="460"/>
                </a:lnTo>
                <a:lnTo>
                  <a:pt x="40" y="632"/>
                </a:lnTo>
                <a:lnTo>
                  <a:pt x="4" y="694"/>
                </a:lnTo>
                <a:lnTo>
                  <a:pt x="0" y="694"/>
                </a:lnTo>
                <a:lnTo>
                  <a:pt x="2" y="696"/>
                </a:lnTo>
                <a:lnTo>
                  <a:pt x="4" y="696"/>
                </a:lnTo>
                <a:lnTo>
                  <a:pt x="140" y="934"/>
                </a:lnTo>
                <a:lnTo>
                  <a:pt x="158" y="948"/>
                </a:lnTo>
                <a:lnTo>
                  <a:pt x="176" y="962"/>
                </a:lnTo>
                <a:lnTo>
                  <a:pt x="186" y="968"/>
                </a:lnTo>
                <a:lnTo>
                  <a:pt x="196" y="970"/>
                </a:lnTo>
                <a:lnTo>
                  <a:pt x="206" y="970"/>
                </a:lnTo>
                <a:lnTo>
                  <a:pt x="214" y="968"/>
                </a:lnTo>
                <a:lnTo>
                  <a:pt x="224" y="960"/>
                </a:lnTo>
                <a:lnTo>
                  <a:pt x="230" y="954"/>
                </a:lnTo>
                <a:lnTo>
                  <a:pt x="236" y="946"/>
                </a:lnTo>
                <a:lnTo>
                  <a:pt x="240" y="938"/>
                </a:lnTo>
                <a:lnTo>
                  <a:pt x="242" y="922"/>
                </a:lnTo>
                <a:lnTo>
                  <a:pt x="242" y="906"/>
                </a:lnTo>
                <a:lnTo>
                  <a:pt x="242" y="888"/>
                </a:lnTo>
                <a:lnTo>
                  <a:pt x="244" y="872"/>
                </a:lnTo>
                <a:lnTo>
                  <a:pt x="248" y="864"/>
                </a:lnTo>
                <a:lnTo>
                  <a:pt x="252" y="858"/>
                </a:lnTo>
                <a:lnTo>
                  <a:pt x="260" y="850"/>
                </a:lnTo>
                <a:lnTo>
                  <a:pt x="268" y="844"/>
                </a:lnTo>
                <a:lnTo>
                  <a:pt x="278" y="838"/>
                </a:lnTo>
                <a:lnTo>
                  <a:pt x="290" y="836"/>
                </a:lnTo>
                <a:lnTo>
                  <a:pt x="300" y="836"/>
                </a:lnTo>
                <a:lnTo>
                  <a:pt x="310" y="836"/>
                </a:lnTo>
                <a:lnTo>
                  <a:pt x="322" y="840"/>
                </a:lnTo>
                <a:lnTo>
                  <a:pt x="332" y="844"/>
                </a:lnTo>
                <a:lnTo>
                  <a:pt x="352" y="858"/>
                </a:lnTo>
                <a:lnTo>
                  <a:pt x="372" y="874"/>
                </a:lnTo>
                <a:lnTo>
                  <a:pt x="390" y="892"/>
                </a:lnTo>
                <a:lnTo>
                  <a:pt x="404" y="910"/>
                </a:lnTo>
                <a:lnTo>
                  <a:pt x="414" y="926"/>
                </a:lnTo>
                <a:lnTo>
                  <a:pt x="422" y="944"/>
                </a:lnTo>
                <a:lnTo>
                  <a:pt x="432" y="964"/>
                </a:lnTo>
                <a:lnTo>
                  <a:pt x="438" y="988"/>
                </a:lnTo>
                <a:lnTo>
                  <a:pt x="442" y="1012"/>
                </a:lnTo>
                <a:lnTo>
                  <a:pt x="444" y="1038"/>
                </a:lnTo>
                <a:lnTo>
                  <a:pt x="442" y="1048"/>
                </a:lnTo>
                <a:lnTo>
                  <a:pt x="440" y="1060"/>
                </a:lnTo>
                <a:lnTo>
                  <a:pt x="436" y="1070"/>
                </a:lnTo>
                <a:lnTo>
                  <a:pt x="430" y="1078"/>
                </a:lnTo>
                <a:lnTo>
                  <a:pt x="422" y="1086"/>
                </a:lnTo>
                <a:lnTo>
                  <a:pt x="412" y="1092"/>
                </a:lnTo>
                <a:lnTo>
                  <a:pt x="402" y="1098"/>
                </a:lnTo>
                <a:lnTo>
                  <a:pt x="392" y="1100"/>
                </a:lnTo>
                <a:lnTo>
                  <a:pt x="384" y="1100"/>
                </a:lnTo>
                <a:lnTo>
                  <a:pt x="376" y="1100"/>
                </a:lnTo>
                <a:lnTo>
                  <a:pt x="360" y="1094"/>
                </a:lnTo>
                <a:lnTo>
                  <a:pt x="346" y="1084"/>
                </a:lnTo>
                <a:lnTo>
                  <a:pt x="330" y="1076"/>
                </a:lnTo>
                <a:lnTo>
                  <a:pt x="316" y="1070"/>
                </a:lnTo>
                <a:lnTo>
                  <a:pt x="306" y="1070"/>
                </a:lnTo>
                <a:lnTo>
                  <a:pt x="298" y="1070"/>
                </a:lnTo>
                <a:lnTo>
                  <a:pt x="288" y="1074"/>
                </a:lnTo>
                <a:lnTo>
                  <a:pt x="278" y="1078"/>
                </a:lnTo>
                <a:lnTo>
                  <a:pt x="272" y="1084"/>
                </a:lnTo>
                <a:lnTo>
                  <a:pt x="266" y="1092"/>
                </a:lnTo>
                <a:lnTo>
                  <a:pt x="264" y="1102"/>
                </a:lnTo>
                <a:lnTo>
                  <a:pt x="264" y="1114"/>
                </a:lnTo>
                <a:lnTo>
                  <a:pt x="266" y="1136"/>
                </a:lnTo>
                <a:lnTo>
                  <a:pt x="270" y="1158"/>
                </a:lnTo>
                <a:lnTo>
                  <a:pt x="402" y="1386"/>
                </a:lnTo>
                <a:lnTo>
                  <a:pt x="668" y="1386"/>
                </a:lnTo>
                <a:lnTo>
                  <a:pt x="674" y="1388"/>
                </a:lnTo>
                <a:lnTo>
                  <a:pt x="686" y="1392"/>
                </a:lnTo>
                <a:lnTo>
                  <a:pt x="688" y="1394"/>
                </a:lnTo>
                <a:lnTo>
                  <a:pt x="692" y="1394"/>
                </a:lnTo>
                <a:lnTo>
                  <a:pt x="694" y="1396"/>
                </a:lnTo>
                <a:lnTo>
                  <a:pt x="696" y="1398"/>
                </a:lnTo>
                <a:lnTo>
                  <a:pt x="700" y="1398"/>
                </a:lnTo>
                <a:lnTo>
                  <a:pt x="702" y="1400"/>
                </a:lnTo>
                <a:lnTo>
                  <a:pt x="704" y="1402"/>
                </a:lnTo>
                <a:lnTo>
                  <a:pt x="706" y="1402"/>
                </a:lnTo>
                <a:lnTo>
                  <a:pt x="710" y="1406"/>
                </a:lnTo>
                <a:lnTo>
                  <a:pt x="714" y="1410"/>
                </a:lnTo>
                <a:lnTo>
                  <a:pt x="716" y="1410"/>
                </a:lnTo>
                <a:lnTo>
                  <a:pt x="718" y="1412"/>
                </a:lnTo>
                <a:lnTo>
                  <a:pt x="720" y="1414"/>
                </a:lnTo>
                <a:lnTo>
                  <a:pt x="722" y="1416"/>
                </a:lnTo>
                <a:lnTo>
                  <a:pt x="722" y="1418"/>
                </a:lnTo>
                <a:lnTo>
                  <a:pt x="724" y="1420"/>
                </a:lnTo>
                <a:lnTo>
                  <a:pt x="724" y="1422"/>
                </a:lnTo>
                <a:lnTo>
                  <a:pt x="726" y="1424"/>
                </a:lnTo>
                <a:lnTo>
                  <a:pt x="726" y="1426"/>
                </a:lnTo>
                <a:lnTo>
                  <a:pt x="726" y="1430"/>
                </a:lnTo>
                <a:lnTo>
                  <a:pt x="726" y="1436"/>
                </a:lnTo>
                <a:lnTo>
                  <a:pt x="726" y="1438"/>
                </a:lnTo>
                <a:lnTo>
                  <a:pt x="726" y="1442"/>
                </a:lnTo>
                <a:lnTo>
                  <a:pt x="724" y="1444"/>
                </a:lnTo>
                <a:lnTo>
                  <a:pt x="724" y="1448"/>
                </a:lnTo>
                <a:lnTo>
                  <a:pt x="720" y="1458"/>
                </a:lnTo>
                <a:lnTo>
                  <a:pt x="716" y="1464"/>
                </a:lnTo>
                <a:lnTo>
                  <a:pt x="710" y="1470"/>
                </a:lnTo>
                <a:lnTo>
                  <a:pt x="704" y="1476"/>
                </a:lnTo>
                <a:lnTo>
                  <a:pt x="690" y="1484"/>
                </a:lnTo>
                <a:lnTo>
                  <a:pt x="676" y="1492"/>
                </a:lnTo>
                <a:lnTo>
                  <a:pt x="674" y="1494"/>
                </a:lnTo>
                <a:lnTo>
                  <a:pt x="672" y="1494"/>
                </a:lnTo>
                <a:lnTo>
                  <a:pt x="668" y="1498"/>
                </a:lnTo>
                <a:lnTo>
                  <a:pt x="666" y="1498"/>
                </a:lnTo>
                <a:lnTo>
                  <a:pt x="662" y="1502"/>
                </a:lnTo>
                <a:lnTo>
                  <a:pt x="660" y="1504"/>
                </a:lnTo>
                <a:lnTo>
                  <a:pt x="656" y="1508"/>
                </a:lnTo>
                <a:lnTo>
                  <a:pt x="652" y="1514"/>
                </a:lnTo>
                <a:lnTo>
                  <a:pt x="650" y="1522"/>
                </a:lnTo>
                <a:lnTo>
                  <a:pt x="648" y="1530"/>
                </a:lnTo>
                <a:lnTo>
                  <a:pt x="648" y="1532"/>
                </a:lnTo>
                <a:lnTo>
                  <a:pt x="646" y="1540"/>
                </a:lnTo>
                <a:lnTo>
                  <a:pt x="648" y="1552"/>
                </a:lnTo>
                <a:lnTo>
                  <a:pt x="650" y="1562"/>
                </a:lnTo>
                <a:lnTo>
                  <a:pt x="656" y="1572"/>
                </a:lnTo>
                <a:lnTo>
                  <a:pt x="662" y="1580"/>
                </a:lnTo>
                <a:lnTo>
                  <a:pt x="670" y="1588"/>
                </a:lnTo>
                <a:lnTo>
                  <a:pt x="680" y="1594"/>
                </a:lnTo>
                <a:lnTo>
                  <a:pt x="700" y="1606"/>
                </a:lnTo>
                <a:lnTo>
                  <a:pt x="724" y="1614"/>
                </a:lnTo>
                <a:lnTo>
                  <a:pt x="748" y="1620"/>
                </a:lnTo>
                <a:lnTo>
                  <a:pt x="770" y="1624"/>
                </a:lnTo>
                <a:lnTo>
                  <a:pt x="790" y="1624"/>
                </a:lnTo>
                <a:lnTo>
                  <a:pt x="810" y="1624"/>
                </a:lnTo>
                <a:lnTo>
                  <a:pt x="832" y="1620"/>
                </a:lnTo>
                <a:lnTo>
                  <a:pt x="856" y="1614"/>
                </a:lnTo>
                <a:lnTo>
                  <a:pt x="880" y="1606"/>
                </a:lnTo>
                <a:lnTo>
                  <a:pt x="902" y="1594"/>
                </a:lnTo>
                <a:lnTo>
                  <a:pt x="910" y="1588"/>
                </a:lnTo>
                <a:lnTo>
                  <a:pt x="918" y="1580"/>
                </a:lnTo>
                <a:lnTo>
                  <a:pt x="926" y="1572"/>
                </a:lnTo>
                <a:lnTo>
                  <a:pt x="930" y="1562"/>
                </a:lnTo>
                <a:lnTo>
                  <a:pt x="934" y="1552"/>
                </a:lnTo>
                <a:lnTo>
                  <a:pt x="934" y="1540"/>
                </a:lnTo>
                <a:lnTo>
                  <a:pt x="934" y="1532"/>
                </a:lnTo>
                <a:lnTo>
                  <a:pt x="934" y="1530"/>
                </a:lnTo>
                <a:lnTo>
                  <a:pt x="932" y="1522"/>
                </a:lnTo>
                <a:lnTo>
                  <a:pt x="930" y="1522"/>
                </a:lnTo>
                <a:lnTo>
                  <a:pt x="928" y="1514"/>
                </a:lnTo>
                <a:lnTo>
                  <a:pt x="924" y="1508"/>
                </a:lnTo>
                <a:lnTo>
                  <a:pt x="920" y="1504"/>
                </a:lnTo>
                <a:lnTo>
                  <a:pt x="918" y="1502"/>
                </a:lnTo>
                <a:lnTo>
                  <a:pt x="914" y="1498"/>
                </a:lnTo>
                <a:lnTo>
                  <a:pt x="912" y="1498"/>
                </a:lnTo>
                <a:lnTo>
                  <a:pt x="908" y="1494"/>
                </a:lnTo>
                <a:lnTo>
                  <a:pt x="906" y="1494"/>
                </a:lnTo>
                <a:lnTo>
                  <a:pt x="904" y="1492"/>
                </a:lnTo>
                <a:lnTo>
                  <a:pt x="890" y="1484"/>
                </a:lnTo>
                <a:lnTo>
                  <a:pt x="878" y="1476"/>
                </a:lnTo>
                <a:lnTo>
                  <a:pt x="866" y="1466"/>
                </a:lnTo>
                <a:lnTo>
                  <a:pt x="862" y="1460"/>
                </a:lnTo>
                <a:lnTo>
                  <a:pt x="858" y="1454"/>
                </a:lnTo>
                <a:lnTo>
                  <a:pt x="856" y="1448"/>
                </a:lnTo>
                <a:lnTo>
                  <a:pt x="856" y="1444"/>
                </a:lnTo>
                <a:lnTo>
                  <a:pt x="856" y="1442"/>
                </a:lnTo>
                <a:lnTo>
                  <a:pt x="854" y="1438"/>
                </a:lnTo>
                <a:lnTo>
                  <a:pt x="854" y="1436"/>
                </a:lnTo>
                <a:lnTo>
                  <a:pt x="854" y="1430"/>
                </a:lnTo>
                <a:lnTo>
                  <a:pt x="854" y="1426"/>
                </a:lnTo>
                <a:lnTo>
                  <a:pt x="856" y="1424"/>
                </a:lnTo>
                <a:lnTo>
                  <a:pt x="856" y="1422"/>
                </a:lnTo>
                <a:lnTo>
                  <a:pt x="856" y="1420"/>
                </a:lnTo>
                <a:lnTo>
                  <a:pt x="858" y="1418"/>
                </a:lnTo>
                <a:lnTo>
                  <a:pt x="860" y="1416"/>
                </a:lnTo>
                <a:lnTo>
                  <a:pt x="862" y="1414"/>
                </a:lnTo>
                <a:lnTo>
                  <a:pt x="862" y="1412"/>
                </a:lnTo>
                <a:lnTo>
                  <a:pt x="864" y="1410"/>
                </a:lnTo>
                <a:lnTo>
                  <a:pt x="866" y="1410"/>
                </a:lnTo>
                <a:lnTo>
                  <a:pt x="870" y="1406"/>
                </a:lnTo>
                <a:lnTo>
                  <a:pt x="874" y="1402"/>
                </a:lnTo>
                <a:lnTo>
                  <a:pt x="876" y="1402"/>
                </a:lnTo>
                <a:lnTo>
                  <a:pt x="880" y="1400"/>
                </a:lnTo>
                <a:lnTo>
                  <a:pt x="882" y="1398"/>
                </a:lnTo>
                <a:lnTo>
                  <a:pt x="884" y="1398"/>
                </a:lnTo>
                <a:lnTo>
                  <a:pt x="886" y="1396"/>
                </a:lnTo>
                <a:lnTo>
                  <a:pt x="890" y="1394"/>
                </a:lnTo>
                <a:lnTo>
                  <a:pt x="892" y="1394"/>
                </a:lnTo>
                <a:lnTo>
                  <a:pt x="894" y="1392"/>
                </a:lnTo>
                <a:lnTo>
                  <a:pt x="906" y="1388"/>
                </a:lnTo>
                <a:lnTo>
                  <a:pt x="908" y="1388"/>
                </a:lnTo>
                <a:lnTo>
                  <a:pt x="912" y="1386"/>
                </a:lnTo>
                <a:lnTo>
                  <a:pt x="1200" y="1386"/>
                </a:lnTo>
                <a:lnTo>
                  <a:pt x="1200" y="1384"/>
                </a:lnTo>
                <a:lnTo>
                  <a:pt x="1600" y="694"/>
                </a:lnTo>
                <a:lnTo>
                  <a:pt x="1200" y="0"/>
                </a:lnTo>
                <a:close/>
              </a:path>
            </a:pathLst>
          </a:custGeom>
          <a:solidFill>
            <a:schemeClr val="accent1">
              <a:lumMod val="40000"/>
              <a:lumOff val="60000"/>
            </a:schemeClr>
          </a:solidFill>
          <a:ln w="38100" cap="flat" cmpd="sng">
            <a:solidFill>
              <a:srgbClr val="5F5F5F"/>
            </a:solidFill>
            <a:prstDash val="solid"/>
            <a:round/>
            <a:headEnd type="none" w="med" len="med"/>
            <a:tailEnd type="none" w="med" len="med"/>
          </a:ln>
          <a:effectLst/>
        </p:spPr>
        <p:txBody>
          <a:bodyPr/>
          <a:lstStyle/>
          <a:p>
            <a:endParaRPr lang="en-GB" dirty="0"/>
          </a:p>
        </p:txBody>
      </p:sp>
      <p:sp>
        <p:nvSpPr>
          <p:cNvPr id="23" name="Freeform 7">
            <a:extLst>
              <a:ext uri="{FF2B5EF4-FFF2-40B4-BE49-F238E27FC236}">
                <a16:creationId xmlns:a16="http://schemas.microsoft.com/office/drawing/2014/main" id="{A8B6716C-5A47-6C4B-81AA-D61A86DD58E1}"/>
              </a:ext>
            </a:extLst>
          </p:cNvPr>
          <p:cNvSpPr>
            <a:spLocks/>
          </p:cNvSpPr>
          <p:nvPr/>
        </p:nvSpPr>
        <p:spPr bwMode="auto">
          <a:xfrm>
            <a:off x="4691997" y="318058"/>
            <a:ext cx="2837690" cy="2163957"/>
          </a:xfrm>
          <a:custGeom>
            <a:avLst/>
            <a:gdLst>
              <a:gd name="T0" fmla="*/ 245350 w 1636"/>
              <a:gd name="T1" fmla="*/ 1122809 h 1386"/>
              <a:gd name="T2" fmla="*/ 265176 w 1636"/>
              <a:gd name="T3" fmla="*/ 1075716 h 1386"/>
              <a:gd name="T4" fmla="*/ 265176 w 1636"/>
              <a:gd name="T5" fmla="*/ 1033579 h 1386"/>
              <a:gd name="T6" fmla="*/ 287481 w 1636"/>
              <a:gd name="T7" fmla="*/ 991443 h 1386"/>
              <a:gd name="T8" fmla="*/ 322177 w 1636"/>
              <a:gd name="T9" fmla="*/ 974093 h 1386"/>
              <a:gd name="T10" fmla="*/ 374221 w 1636"/>
              <a:gd name="T11" fmla="*/ 984007 h 1386"/>
              <a:gd name="T12" fmla="*/ 463439 w 1636"/>
              <a:gd name="T13" fmla="*/ 1065801 h 1386"/>
              <a:gd name="T14" fmla="*/ 503092 w 1636"/>
              <a:gd name="T15" fmla="*/ 1145117 h 1386"/>
              <a:gd name="T16" fmla="*/ 513005 w 1636"/>
              <a:gd name="T17" fmla="*/ 1216996 h 1386"/>
              <a:gd name="T18" fmla="*/ 500614 w 1636"/>
              <a:gd name="T19" fmla="*/ 1278961 h 1386"/>
              <a:gd name="T20" fmla="*/ 475831 w 1636"/>
              <a:gd name="T21" fmla="*/ 1301269 h 1386"/>
              <a:gd name="T22" fmla="*/ 428743 w 1636"/>
              <a:gd name="T23" fmla="*/ 1311183 h 1386"/>
              <a:gd name="T24" fmla="*/ 354395 w 1636"/>
              <a:gd name="T25" fmla="*/ 1274004 h 1386"/>
              <a:gd name="T26" fmla="*/ 307307 w 1636"/>
              <a:gd name="T27" fmla="*/ 1283919 h 1386"/>
              <a:gd name="T28" fmla="*/ 292438 w 1636"/>
              <a:gd name="T29" fmla="*/ 1311183 h 1386"/>
              <a:gd name="T30" fmla="*/ 297394 w 1636"/>
              <a:gd name="T31" fmla="*/ 1365713 h 1386"/>
              <a:gd name="T32" fmla="*/ 495657 w 1636"/>
              <a:gd name="T33" fmla="*/ 1712718 h 1386"/>
              <a:gd name="T34" fmla="*/ 822791 w 1636"/>
              <a:gd name="T35" fmla="*/ 1717675 h 1386"/>
              <a:gd name="T36" fmla="*/ 899617 w 1636"/>
              <a:gd name="T37" fmla="*/ 1680496 h 1386"/>
              <a:gd name="T38" fmla="*/ 909531 w 1636"/>
              <a:gd name="T39" fmla="*/ 1643317 h 1386"/>
              <a:gd name="T40" fmla="*/ 879791 w 1636"/>
              <a:gd name="T41" fmla="*/ 1598702 h 1386"/>
              <a:gd name="T42" fmla="*/ 820312 w 1636"/>
              <a:gd name="T43" fmla="*/ 1556566 h 1386"/>
              <a:gd name="T44" fmla="*/ 810399 w 1636"/>
              <a:gd name="T45" fmla="*/ 1521865 h 1386"/>
              <a:gd name="T46" fmla="*/ 830225 w 1636"/>
              <a:gd name="T47" fmla="*/ 1472293 h 1386"/>
              <a:gd name="T48" fmla="*/ 907052 w 1636"/>
              <a:gd name="T49" fmla="*/ 1430157 h 1386"/>
              <a:gd name="T50" fmla="*/ 988836 w 1636"/>
              <a:gd name="T51" fmla="*/ 1417763 h 1386"/>
              <a:gd name="T52" fmla="*/ 1100358 w 1636"/>
              <a:gd name="T53" fmla="*/ 1440071 h 1386"/>
              <a:gd name="T54" fmla="*/ 1157359 w 1636"/>
              <a:gd name="T55" fmla="*/ 1484686 h 1386"/>
              <a:gd name="T56" fmla="*/ 1167272 w 1636"/>
              <a:gd name="T57" fmla="*/ 1521865 h 1386"/>
              <a:gd name="T58" fmla="*/ 1152402 w 1636"/>
              <a:gd name="T59" fmla="*/ 1566480 h 1386"/>
              <a:gd name="T60" fmla="*/ 1083010 w 1636"/>
              <a:gd name="T61" fmla="*/ 1613573 h 1386"/>
              <a:gd name="T62" fmla="*/ 1068141 w 1636"/>
              <a:gd name="T63" fmla="*/ 1658188 h 1386"/>
              <a:gd name="T64" fmla="*/ 1087967 w 1636"/>
              <a:gd name="T65" fmla="*/ 1687932 h 1386"/>
              <a:gd name="T66" fmla="*/ 1479536 w 1636"/>
              <a:gd name="T67" fmla="*/ 1717675 h 1386"/>
              <a:gd name="T68" fmla="*/ 1489449 w 1636"/>
              <a:gd name="T69" fmla="*/ 1707761 h 1386"/>
              <a:gd name="T70" fmla="*/ 1660451 w 1636"/>
              <a:gd name="T71" fmla="*/ 1410328 h 1386"/>
              <a:gd name="T72" fmla="*/ 1727365 w 1636"/>
              <a:gd name="T73" fmla="*/ 1368191 h 1386"/>
              <a:gd name="T74" fmla="*/ 1759582 w 1636"/>
              <a:gd name="T75" fmla="*/ 1380584 h 1386"/>
              <a:gd name="T76" fmla="*/ 1781887 w 1636"/>
              <a:gd name="T77" fmla="*/ 1427678 h 1386"/>
              <a:gd name="T78" fmla="*/ 1789322 w 1636"/>
              <a:gd name="T79" fmla="*/ 1499558 h 1386"/>
              <a:gd name="T80" fmla="*/ 1816583 w 1636"/>
              <a:gd name="T81" fmla="*/ 1526822 h 1386"/>
              <a:gd name="T82" fmla="*/ 1866148 w 1636"/>
              <a:gd name="T83" fmla="*/ 1534258 h 1386"/>
              <a:gd name="T84" fmla="*/ 1942975 w 1636"/>
              <a:gd name="T85" fmla="*/ 1489643 h 1386"/>
              <a:gd name="T86" fmla="*/ 1995019 w 1636"/>
              <a:gd name="T87" fmla="*/ 1425199 h 1386"/>
              <a:gd name="T88" fmla="*/ 2022280 w 1636"/>
              <a:gd name="T89" fmla="*/ 1355798 h 1386"/>
              <a:gd name="T90" fmla="*/ 2024759 w 1636"/>
              <a:gd name="T91" fmla="*/ 1271526 h 1386"/>
              <a:gd name="T92" fmla="*/ 1990063 w 1636"/>
              <a:gd name="T93" fmla="*/ 1226911 h 1386"/>
              <a:gd name="T94" fmla="*/ 1945454 w 1636"/>
              <a:gd name="T95" fmla="*/ 1219475 h 1386"/>
              <a:gd name="T96" fmla="*/ 1871105 w 1636"/>
              <a:gd name="T97" fmla="*/ 1254175 h 1386"/>
              <a:gd name="T98" fmla="*/ 1824018 w 1636"/>
              <a:gd name="T99" fmla="*/ 1244261 h 1386"/>
              <a:gd name="T100" fmla="*/ 1806670 w 1636"/>
              <a:gd name="T101" fmla="*/ 1216996 h 1386"/>
              <a:gd name="T102" fmla="*/ 1814105 w 1636"/>
              <a:gd name="T103" fmla="*/ 1147595 h 1386"/>
              <a:gd name="T104" fmla="*/ 1960323 w 1636"/>
              <a:gd name="T105" fmla="*/ 827855 h 1386"/>
              <a:gd name="T106" fmla="*/ 399004 w 1636"/>
              <a:gd name="T107" fmla="*/ 163588 h 1386"/>
              <a:gd name="T108" fmla="*/ 163567 w 1636"/>
              <a:gd name="T109" fmla="*/ 1117852 h 1386"/>
              <a:gd name="T110" fmla="*/ 218089 w 1636"/>
              <a:gd name="T111" fmla="*/ 1140159 h 13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36" h="1386">
                <a:moveTo>
                  <a:pt x="184" y="918"/>
                </a:moveTo>
                <a:lnTo>
                  <a:pt x="184" y="918"/>
                </a:lnTo>
                <a:lnTo>
                  <a:pt x="192" y="912"/>
                </a:lnTo>
                <a:lnTo>
                  <a:pt x="198" y="906"/>
                </a:lnTo>
                <a:lnTo>
                  <a:pt x="204" y="900"/>
                </a:lnTo>
                <a:lnTo>
                  <a:pt x="208" y="894"/>
                </a:lnTo>
                <a:lnTo>
                  <a:pt x="212" y="882"/>
                </a:lnTo>
                <a:lnTo>
                  <a:pt x="214" y="868"/>
                </a:lnTo>
                <a:lnTo>
                  <a:pt x="212" y="850"/>
                </a:lnTo>
                <a:lnTo>
                  <a:pt x="214" y="834"/>
                </a:lnTo>
                <a:lnTo>
                  <a:pt x="216" y="820"/>
                </a:lnTo>
                <a:lnTo>
                  <a:pt x="220" y="812"/>
                </a:lnTo>
                <a:lnTo>
                  <a:pt x="224" y="806"/>
                </a:lnTo>
                <a:lnTo>
                  <a:pt x="232" y="800"/>
                </a:lnTo>
                <a:lnTo>
                  <a:pt x="240" y="794"/>
                </a:lnTo>
                <a:lnTo>
                  <a:pt x="250" y="788"/>
                </a:lnTo>
                <a:lnTo>
                  <a:pt x="260" y="786"/>
                </a:lnTo>
                <a:lnTo>
                  <a:pt x="270" y="786"/>
                </a:lnTo>
                <a:lnTo>
                  <a:pt x="282" y="786"/>
                </a:lnTo>
                <a:lnTo>
                  <a:pt x="292" y="790"/>
                </a:lnTo>
                <a:lnTo>
                  <a:pt x="302" y="794"/>
                </a:lnTo>
                <a:lnTo>
                  <a:pt x="324" y="808"/>
                </a:lnTo>
                <a:lnTo>
                  <a:pt x="344" y="824"/>
                </a:lnTo>
                <a:lnTo>
                  <a:pt x="360" y="842"/>
                </a:lnTo>
                <a:lnTo>
                  <a:pt x="374" y="860"/>
                </a:lnTo>
                <a:lnTo>
                  <a:pt x="384" y="876"/>
                </a:lnTo>
                <a:lnTo>
                  <a:pt x="396" y="898"/>
                </a:lnTo>
                <a:lnTo>
                  <a:pt x="406" y="924"/>
                </a:lnTo>
                <a:lnTo>
                  <a:pt x="412" y="954"/>
                </a:lnTo>
                <a:lnTo>
                  <a:pt x="414" y="968"/>
                </a:lnTo>
                <a:lnTo>
                  <a:pt x="414" y="982"/>
                </a:lnTo>
                <a:lnTo>
                  <a:pt x="414" y="1004"/>
                </a:lnTo>
                <a:lnTo>
                  <a:pt x="412" y="1014"/>
                </a:lnTo>
                <a:lnTo>
                  <a:pt x="408" y="1022"/>
                </a:lnTo>
                <a:lnTo>
                  <a:pt x="404" y="1032"/>
                </a:lnTo>
                <a:lnTo>
                  <a:pt x="398" y="1038"/>
                </a:lnTo>
                <a:lnTo>
                  <a:pt x="392" y="1046"/>
                </a:lnTo>
                <a:lnTo>
                  <a:pt x="384" y="1050"/>
                </a:lnTo>
                <a:lnTo>
                  <a:pt x="374" y="1056"/>
                </a:lnTo>
                <a:lnTo>
                  <a:pt x="364" y="1058"/>
                </a:lnTo>
                <a:lnTo>
                  <a:pt x="354" y="1058"/>
                </a:lnTo>
                <a:lnTo>
                  <a:pt x="346" y="1058"/>
                </a:lnTo>
                <a:lnTo>
                  <a:pt x="330" y="1052"/>
                </a:lnTo>
                <a:lnTo>
                  <a:pt x="316" y="1042"/>
                </a:lnTo>
                <a:lnTo>
                  <a:pt x="302" y="1034"/>
                </a:lnTo>
                <a:lnTo>
                  <a:pt x="286" y="1028"/>
                </a:lnTo>
                <a:lnTo>
                  <a:pt x="278" y="1028"/>
                </a:lnTo>
                <a:lnTo>
                  <a:pt x="268" y="1028"/>
                </a:lnTo>
                <a:lnTo>
                  <a:pt x="258" y="1032"/>
                </a:lnTo>
                <a:lnTo>
                  <a:pt x="248" y="1036"/>
                </a:lnTo>
                <a:lnTo>
                  <a:pt x="242" y="1042"/>
                </a:lnTo>
                <a:lnTo>
                  <a:pt x="238" y="1048"/>
                </a:lnTo>
                <a:lnTo>
                  <a:pt x="236" y="1058"/>
                </a:lnTo>
                <a:lnTo>
                  <a:pt x="234" y="1068"/>
                </a:lnTo>
                <a:lnTo>
                  <a:pt x="236" y="1086"/>
                </a:lnTo>
                <a:lnTo>
                  <a:pt x="240" y="1102"/>
                </a:lnTo>
                <a:lnTo>
                  <a:pt x="398" y="1378"/>
                </a:lnTo>
                <a:lnTo>
                  <a:pt x="402" y="1378"/>
                </a:lnTo>
                <a:lnTo>
                  <a:pt x="402" y="1380"/>
                </a:lnTo>
                <a:lnTo>
                  <a:pt x="400" y="1382"/>
                </a:lnTo>
                <a:lnTo>
                  <a:pt x="402" y="1386"/>
                </a:lnTo>
                <a:lnTo>
                  <a:pt x="664" y="1386"/>
                </a:lnTo>
                <a:lnTo>
                  <a:pt x="686" y="1380"/>
                </a:lnTo>
                <a:lnTo>
                  <a:pt x="708" y="1368"/>
                </a:lnTo>
                <a:lnTo>
                  <a:pt x="718" y="1362"/>
                </a:lnTo>
                <a:lnTo>
                  <a:pt x="726" y="1356"/>
                </a:lnTo>
                <a:lnTo>
                  <a:pt x="732" y="1346"/>
                </a:lnTo>
                <a:lnTo>
                  <a:pt x="734" y="1338"/>
                </a:lnTo>
                <a:lnTo>
                  <a:pt x="734" y="1326"/>
                </a:lnTo>
                <a:lnTo>
                  <a:pt x="730" y="1316"/>
                </a:lnTo>
                <a:lnTo>
                  <a:pt x="728" y="1308"/>
                </a:lnTo>
                <a:lnTo>
                  <a:pt x="722" y="1302"/>
                </a:lnTo>
                <a:lnTo>
                  <a:pt x="710" y="1290"/>
                </a:lnTo>
                <a:lnTo>
                  <a:pt x="694" y="1282"/>
                </a:lnTo>
                <a:lnTo>
                  <a:pt x="680" y="1274"/>
                </a:lnTo>
                <a:lnTo>
                  <a:pt x="668" y="1264"/>
                </a:lnTo>
                <a:lnTo>
                  <a:pt x="662" y="1256"/>
                </a:lnTo>
                <a:lnTo>
                  <a:pt x="658" y="1248"/>
                </a:lnTo>
                <a:lnTo>
                  <a:pt x="656" y="1240"/>
                </a:lnTo>
                <a:lnTo>
                  <a:pt x="654" y="1228"/>
                </a:lnTo>
                <a:lnTo>
                  <a:pt x="656" y="1216"/>
                </a:lnTo>
                <a:lnTo>
                  <a:pt x="658" y="1206"/>
                </a:lnTo>
                <a:lnTo>
                  <a:pt x="664" y="1198"/>
                </a:lnTo>
                <a:lnTo>
                  <a:pt x="670" y="1188"/>
                </a:lnTo>
                <a:lnTo>
                  <a:pt x="678" y="1180"/>
                </a:lnTo>
                <a:lnTo>
                  <a:pt x="688" y="1174"/>
                </a:lnTo>
                <a:lnTo>
                  <a:pt x="708" y="1162"/>
                </a:lnTo>
                <a:lnTo>
                  <a:pt x="732" y="1154"/>
                </a:lnTo>
                <a:lnTo>
                  <a:pt x="756" y="1148"/>
                </a:lnTo>
                <a:lnTo>
                  <a:pt x="780" y="1144"/>
                </a:lnTo>
                <a:lnTo>
                  <a:pt x="798" y="1144"/>
                </a:lnTo>
                <a:lnTo>
                  <a:pt x="818" y="1144"/>
                </a:lnTo>
                <a:lnTo>
                  <a:pt x="840" y="1148"/>
                </a:lnTo>
                <a:lnTo>
                  <a:pt x="864" y="1154"/>
                </a:lnTo>
                <a:lnTo>
                  <a:pt x="888" y="1162"/>
                </a:lnTo>
                <a:lnTo>
                  <a:pt x="910" y="1174"/>
                </a:lnTo>
                <a:lnTo>
                  <a:pt x="918" y="1180"/>
                </a:lnTo>
                <a:lnTo>
                  <a:pt x="926" y="1188"/>
                </a:lnTo>
                <a:lnTo>
                  <a:pt x="934" y="1198"/>
                </a:lnTo>
                <a:lnTo>
                  <a:pt x="938" y="1206"/>
                </a:lnTo>
                <a:lnTo>
                  <a:pt x="942" y="1216"/>
                </a:lnTo>
                <a:lnTo>
                  <a:pt x="942" y="1228"/>
                </a:lnTo>
                <a:lnTo>
                  <a:pt x="942" y="1240"/>
                </a:lnTo>
                <a:lnTo>
                  <a:pt x="938" y="1248"/>
                </a:lnTo>
                <a:lnTo>
                  <a:pt x="934" y="1256"/>
                </a:lnTo>
                <a:lnTo>
                  <a:pt x="930" y="1264"/>
                </a:lnTo>
                <a:lnTo>
                  <a:pt x="916" y="1274"/>
                </a:lnTo>
                <a:lnTo>
                  <a:pt x="902" y="1282"/>
                </a:lnTo>
                <a:lnTo>
                  <a:pt x="888" y="1290"/>
                </a:lnTo>
                <a:lnTo>
                  <a:pt x="874" y="1302"/>
                </a:lnTo>
                <a:lnTo>
                  <a:pt x="870" y="1308"/>
                </a:lnTo>
                <a:lnTo>
                  <a:pt x="866" y="1316"/>
                </a:lnTo>
                <a:lnTo>
                  <a:pt x="864" y="1326"/>
                </a:lnTo>
                <a:lnTo>
                  <a:pt x="862" y="1338"/>
                </a:lnTo>
                <a:lnTo>
                  <a:pt x="864" y="1346"/>
                </a:lnTo>
                <a:lnTo>
                  <a:pt x="870" y="1356"/>
                </a:lnTo>
                <a:lnTo>
                  <a:pt x="878" y="1362"/>
                </a:lnTo>
                <a:lnTo>
                  <a:pt x="888" y="1368"/>
                </a:lnTo>
                <a:lnTo>
                  <a:pt x="912" y="1380"/>
                </a:lnTo>
                <a:lnTo>
                  <a:pt x="934" y="1386"/>
                </a:lnTo>
                <a:lnTo>
                  <a:pt x="1194" y="1386"/>
                </a:lnTo>
                <a:lnTo>
                  <a:pt x="1198" y="1380"/>
                </a:lnTo>
                <a:lnTo>
                  <a:pt x="1198" y="1378"/>
                </a:lnTo>
                <a:lnTo>
                  <a:pt x="1202" y="1378"/>
                </a:lnTo>
                <a:lnTo>
                  <a:pt x="1204" y="1372"/>
                </a:lnTo>
                <a:lnTo>
                  <a:pt x="1240" y="1310"/>
                </a:lnTo>
                <a:lnTo>
                  <a:pt x="1340" y="1138"/>
                </a:lnTo>
                <a:lnTo>
                  <a:pt x="1356" y="1124"/>
                </a:lnTo>
                <a:lnTo>
                  <a:pt x="1376" y="1112"/>
                </a:lnTo>
                <a:lnTo>
                  <a:pt x="1384" y="1108"/>
                </a:lnTo>
                <a:lnTo>
                  <a:pt x="1394" y="1104"/>
                </a:lnTo>
                <a:lnTo>
                  <a:pt x="1402" y="1104"/>
                </a:lnTo>
                <a:lnTo>
                  <a:pt x="1410" y="1108"/>
                </a:lnTo>
                <a:lnTo>
                  <a:pt x="1420" y="1114"/>
                </a:lnTo>
                <a:lnTo>
                  <a:pt x="1426" y="1122"/>
                </a:lnTo>
                <a:lnTo>
                  <a:pt x="1432" y="1128"/>
                </a:lnTo>
                <a:lnTo>
                  <a:pt x="1436" y="1136"/>
                </a:lnTo>
                <a:lnTo>
                  <a:pt x="1438" y="1152"/>
                </a:lnTo>
                <a:lnTo>
                  <a:pt x="1438" y="1170"/>
                </a:lnTo>
                <a:lnTo>
                  <a:pt x="1438" y="1186"/>
                </a:lnTo>
                <a:lnTo>
                  <a:pt x="1440" y="1202"/>
                </a:lnTo>
                <a:lnTo>
                  <a:pt x="1444" y="1210"/>
                </a:lnTo>
                <a:lnTo>
                  <a:pt x="1448" y="1218"/>
                </a:lnTo>
                <a:lnTo>
                  <a:pt x="1456" y="1226"/>
                </a:lnTo>
                <a:lnTo>
                  <a:pt x="1466" y="1232"/>
                </a:lnTo>
                <a:lnTo>
                  <a:pt x="1476" y="1236"/>
                </a:lnTo>
                <a:lnTo>
                  <a:pt x="1486" y="1240"/>
                </a:lnTo>
                <a:lnTo>
                  <a:pt x="1496" y="1240"/>
                </a:lnTo>
                <a:lnTo>
                  <a:pt x="1506" y="1238"/>
                </a:lnTo>
                <a:lnTo>
                  <a:pt x="1518" y="1234"/>
                </a:lnTo>
                <a:lnTo>
                  <a:pt x="1528" y="1230"/>
                </a:lnTo>
                <a:lnTo>
                  <a:pt x="1550" y="1218"/>
                </a:lnTo>
                <a:lnTo>
                  <a:pt x="1568" y="1202"/>
                </a:lnTo>
                <a:lnTo>
                  <a:pt x="1586" y="1184"/>
                </a:lnTo>
                <a:lnTo>
                  <a:pt x="1600" y="1166"/>
                </a:lnTo>
                <a:lnTo>
                  <a:pt x="1610" y="1150"/>
                </a:lnTo>
                <a:lnTo>
                  <a:pt x="1618" y="1132"/>
                </a:lnTo>
                <a:lnTo>
                  <a:pt x="1628" y="1112"/>
                </a:lnTo>
                <a:lnTo>
                  <a:pt x="1632" y="1094"/>
                </a:lnTo>
                <a:lnTo>
                  <a:pt x="1636" y="1076"/>
                </a:lnTo>
                <a:lnTo>
                  <a:pt x="1636" y="1060"/>
                </a:lnTo>
                <a:lnTo>
                  <a:pt x="1636" y="1042"/>
                </a:lnTo>
                <a:lnTo>
                  <a:pt x="1634" y="1026"/>
                </a:lnTo>
                <a:lnTo>
                  <a:pt x="1628" y="1012"/>
                </a:lnTo>
                <a:lnTo>
                  <a:pt x="1618" y="1000"/>
                </a:lnTo>
                <a:lnTo>
                  <a:pt x="1606" y="990"/>
                </a:lnTo>
                <a:lnTo>
                  <a:pt x="1596" y="986"/>
                </a:lnTo>
                <a:lnTo>
                  <a:pt x="1586" y="984"/>
                </a:lnTo>
                <a:lnTo>
                  <a:pt x="1578" y="982"/>
                </a:lnTo>
                <a:lnTo>
                  <a:pt x="1570" y="984"/>
                </a:lnTo>
                <a:lnTo>
                  <a:pt x="1554" y="990"/>
                </a:lnTo>
                <a:lnTo>
                  <a:pt x="1540" y="998"/>
                </a:lnTo>
                <a:lnTo>
                  <a:pt x="1524" y="1006"/>
                </a:lnTo>
                <a:lnTo>
                  <a:pt x="1510" y="1012"/>
                </a:lnTo>
                <a:lnTo>
                  <a:pt x="1500" y="1014"/>
                </a:lnTo>
                <a:lnTo>
                  <a:pt x="1492" y="1012"/>
                </a:lnTo>
                <a:lnTo>
                  <a:pt x="1482" y="1010"/>
                </a:lnTo>
                <a:lnTo>
                  <a:pt x="1472" y="1004"/>
                </a:lnTo>
                <a:lnTo>
                  <a:pt x="1464" y="1000"/>
                </a:lnTo>
                <a:lnTo>
                  <a:pt x="1460" y="992"/>
                </a:lnTo>
                <a:lnTo>
                  <a:pt x="1458" y="982"/>
                </a:lnTo>
                <a:lnTo>
                  <a:pt x="1458" y="972"/>
                </a:lnTo>
                <a:lnTo>
                  <a:pt x="1458" y="950"/>
                </a:lnTo>
                <a:lnTo>
                  <a:pt x="1462" y="928"/>
                </a:lnTo>
                <a:lnTo>
                  <a:pt x="1464" y="926"/>
                </a:lnTo>
                <a:lnTo>
                  <a:pt x="1466" y="920"/>
                </a:lnTo>
                <a:lnTo>
                  <a:pt x="1598" y="692"/>
                </a:lnTo>
                <a:lnTo>
                  <a:pt x="1582" y="668"/>
                </a:lnTo>
                <a:lnTo>
                  <a:pt x="1584" y="668"/>
                </a:lnTo>
                <a:lnTo>
                  <a:pt x="1198" y="0"/>
                </a:lnTo>
                <a:lnTo>
                  <a:pt x="398" y="0"/>
                </a:lnTo>
                <a:lnTo>
                  <a:pt x="322" y="132"/>
                </a:lnTo>
                <a:lnTo>
                  <a:pt x="0" y="690"/>
                </a:lnTo>
                <a:lnTo>
                  <a:pt x="116" y="888"/>
                </a:lnTo>
                <a:lnTo>
                  <a:pt x="132" y="902"/>
                </a:lnTo>
                <a:lnTo>
                  <a:pt x="150" y="914"/>
                </a:lnTo>
                <a:lnTo>
                  <a:pt x="160" y="918"/>
                </a:lnTo>
                <a:lnTo>
                  <a:pt x="168" y="920"/>
                </a:lnTo>
                <a:lnTo>
                  <a:pt x="176" y="920"/>
                </a:lnTo>
                <a:lnTo>
                  <a:pt x="184" y="918"/>
                </a:lnTo>
                <a:close/>
              </a:path>
            </a:pathLst>
          </a:custGeom>
          <a:solidFill>
            <a:schemeClr val="accent1">
              <a:lumMod val="40000"/>
              <a:lumOff val="60000"/>
            </a:schemeClr>
          </a:solidFill>
          <a:ln w="38100" cap="flat" cmpd="sng">
            <a:solidFill>
              <a:srgbClr val="5F5F5F"/>
            </a:solidFill>
            <a:prstDash val="solid"/>
            <a:round/>
            <a:headEnd type="none" w="med" len="med"/>
            <a:tailEnd type="none" w="med" len="med"/>
          </a:ln>
          <a:effectLst/>
        </p:spPr>
        <p:txBody>
          <a:bodyPr/>
          <a:lstStyle/>
          <a:p>
            <a:endParaRPr lang="en-GB" dirty="0"/>
          </a:p>
        </p:txBody>
      </p:sp>
      <p:sp>
        <p:nvSpPr>
          <p:cNvPr id="24" name="Freeform 2">
            <a:extLst>
              <a:ext uri="{FF2B5EF4-FFF2-40B4-BE49-F238E27FC236}">
                <a16:creationId xmlns:a16="http://schemas.microsoft.com/office/drawing/2014/main" id="{FFC64EF2-6218-2D41-BF43-794E0EA49885}"/>
              </a:ext>
            </a:extLst>
          </p:cNvPr>
          <p:cNvSpPr>
            <a:spLocks/>
          </p:cNvSpPr>
          <p:nvPr/>
        </p:nvSpPr>
        <p:spPr bwMode="auto">
          <a:xfrm>
            <a:off x="4607582" y="2099221"/>
            <a:ext cx="2922105" cy="2872672"/>
          </a:xfrm>
          <a:custGeom>
            <a:avLst/>
            <a:gdLst>
              <a:gd name="T0" fmla="*/ 1129970 w 1690"/>
              <a:gd name="T1" fmla="*/ 250237 h 1862"/>
              <a:gd name="T2" fmla="*/ 1159706 w 1690"/>
              <a:gd name="T3" fmla="*/ 180864 h 1862"/>
              <a:gd name="T4" fmla="*/ 1226612 w 1690"/>
              <a:gd name="T5" fmla="*/ 104059 h 1862"/>
              <a:gd name="T6" fmla="*/ 1186964 w 1690"/>
              <a:gd name="T7" fmla="*/ 37164 h 1862"/>
              <a:gd name="T8" fmla="*/ 1025893 w 1690"/>
              <a:gd name="T9" fmla="*/ 0 h 1862"/>
              <a:gd name="T10" fmla="*/ 882169 w 1690"/>
              <a:gd name="T11" fmla="*/ 66895 h 1862"/>
              <a:gd name="T12" fmla="*/ 879691 w 1690"/>
              <a:gd name="T13" fmla="*/ 138745 h 1862"/>
              <a:gd name="T14" fmla="*/ 963943 w 1690"/>
              <a:gd name="T15" fmla="*/ 213073 h 1862"/>
              <a:gd name="T16" fmla="*/ 936685 w 1690"/>
              <a:gd name="T17" fmla="*/ 277490 h 1862"/>
              <a:gd name="T18" fmla="*/ 332052 w 1690"/>
              <a:gd name="T19" fmla="*/ 636741 h 1862"/>
              <a:gd name="T20" fmla="*/ 262668 w 1690"/>
              <a:gd name="T21" fmla="*/ 626831 h 1862"/>
              <a:gd name="T22" fmla="*/ 242844 w 1690"/>
              <a:gd name="T23" fmla="*/ 515339 h 1862"/>
              <a:gd name="T24" fmla="*/ 175938 w 1690"/>
              <a:gd name="T25" fmla="*/ 480653 h 1862"/>
              <a:gd name="T26" fmla="*/ 49560 w 1690"/>
              <a:gd name="T27" fmla="*/ 572324 h 1862"/>
              <a:gd name="T28" fmla="*/ 0 w 1690"/>
              <a:gd name="T29" fmla="*/ 730890 h 1862"/>
              <a:gd name="T30" fmla="*/ 37170 w 1690"/>
              <a:gd name="T31" fmla="*/ 797785 h 1862"/>
              <a:gd name="T32" fmla="*/ 138768 w 1690"/>
              <a:gd name="T33" fmla="*/ 777964 h 1862"/>
              <a:gd name="T34" fmla="*/ 213108 w 1690"/>
              <a:gd name="T35" fmla="*/ 787874 h 1862"/>
              <a:gd name="T36" fmla="*/ 220542 w 1690"/>
              <a:gd name="T37" fmla="*/ 1427093 h 1862"/>
              <a:gd name="T38" fmla="*/ 213108 w 1690"/>
              <a:gd name="T39" fmla="*/ 1531152 h 1862"/>
              <a:gd name="T40" fmla="*/ 128856 w 1690"/>
              <a:gd name="T41" fmla="*/ 1523719 h 1862"/>
              <a:gd name="T42" fmla="*/ 44604 w 1690"/>
              <a:gd name="T43" fmla="*/ 1513809 h 1862"/>
              <a:gd name="T44" fmla="*/ 7434 w 1690"/>
              <a:gd name="T45" fmla="*/ 1612912 h 1862"/>
              <a:gd name="T46" fmla="*/ 74340 w 1690"/>
              <a:gd name="T47" fmla="*/ 1764045 h 1862"/>
              <a:gd name="T48" fmla="*/ 198240 w 1690"/>
              <a:gd name="T49" fmla="*/ 1833418 h 1862"/>
              <a:gd name="T50" fmla="*/ 252756 w 1690"/>
              <a:gd name="T51" fmla="*/ 1786344 h 1862"/>
              <a:gd name="T52" fmla="*/ 280014 w 1690"/>
              <a:gd name="T53" fmla="*/ 1677330 h 1862"/>
              <a:gd name="T54" fmla="*/ 366745 w 1690"/>
              <a:gd name="T55" fmla="*/ 1694673 h 1862"/>
              <a:gd name="T56" fmla="*/ 949075 w 1690"/>
              <a:gd name="T57" fmla="*/ 2036580 h 1862"/>
              <a:gd name="T58" fmla="*/ 961465 w 1690"/>
              <a:gd name="T59" fmla="*/ 2103475 h 1862"/>
              <a:gd name="T60" fmla="*/ 874735 w 1690"/>
              <a:gd name="T61" fmla="*/ 2177803 h 1862"/>
              <a:gd name="T62" fmla="*/ 889603 w 1690"/>
              <a:gd name="T63" fmla="*/ 2252131 h 1862"/>
              <a:gd name="T64" fmla="*/ 1048196 w 1690"/>
              <a:gd name="T65" fmla="*/ 2306638 h 1862"/>
              <a:gd name="T66" fmla="*/ 1196876 w 1690"/>
              <a:gd name="T67" fmla="*/ 2262041 h 1862"/>
              <a:gd name="T68" fmla="*/ 1226612 w 1690"/>
              <a:gd name="T69" fmla="*/ 2187714 h 1862"/>
              <a:gd name="T70" fmla="*/ 1142360 w 1690"/>
              <a:gd name="T71" fmla="*/ 2110908 h 1862"/>
              <a:gd name="T72" fmla="*/ 1137404 w 1690"/>
              <a:gd name="T73" fmla="*/ 2046491 h 1862"/>
              <a:gd name="T74" fmla="*/ 1717256 w 1690"/>
              <a:gd name="T75" fmla="*/ 1709538 h 1862"/>
              <a:gd name="T76" fmla="*/ 1803987 w 1690"/>
              <a:gd name="T77" fmla="*/ 1672374 h 1862"/>
              <a:gd name="T78" fmla="*/ 1838679 w 1690"/>
              <a:gd name="T79" fmla="*/ 1771478 h 1862"/>
              <a:gd name="T80" fmla="*/ 1883283 w 1690"/>
              <a:gd name="T81" fmla="*/ 1833418 h 1862"/>
              <a:gd name="T82" fmla="*/ 1999749 w 1690"/>
              <a:gd name="T83" fmla="*/ 1788821 h 1862"/>
              <a:gd name="T84" fmla="*/ 2081523 w 1690"/>
              <a:gd name="T85" fmla="*/ 1647599 h 1862"/>
              <a:gd name="T86" fmla="*/ 2061699 w 1690"/>
              <a:gd name="T87" fmla="*/ 1526197 h 1862"/>
              <a:gd name="T88" fmla="*/ 1984881 w 1690"/>
              <a:gd name="T89" fmla="*/ 1516286 h 1862"/>
              <a:gd name="T90" fmla="*/ 1883283 w 1690"/>
              <a:gd name="T91" fmla="*/ 1536107 h 1862"/>
              <a:gd name="T92" fmla="*/ 1870893 w 1690"/>
              <a:gd name="T93" fmla="*/ 1441958 h 1862"/>
              <a:gd name="T94" fmla="*/ 1873371 w 1690"/>
              <a:gd name="T95" fmla="*/ 785397 h 1862"/>
              <a:gd name="T96" fmla="*/ 1935321 w 1690"/>
              <a:gd name="T97" fmla="*/ 758143 h 1862"/>
              <a:gd name="T98" fmla="*/ 2041875 w 1690"/>
              <a:gd name="T99" fmla="*/ 792829 h 1862"/>
              <a:gd name="T100" fmla="*/ 2091435 w 1690"/>
              <a:gd name="T101" fmla="*/ 730890 h 1862"/>
              <a:gd name="T102" fmla="*/ 2056743 w 1690"/>
              <a:gd name="T103" fmla="*/ 579756 h 1862"/>
              <a:gd name="T104" fmla="*/ 1927887 w 1690"/>
              <a:gd name="T105" fmla="*/ 468265 h 1862"/>
              <a:gd name="T106" fmla="*/ 1856025 w 1690"/>
              <a:gd name="T107" fmla="*/ 495518 h 1862"/>
              <a:gd name="T108" fmla="*/ 1836201 w 1690"/>
              <a:gd name="T109" fmla="*/ 604532 h 1862"/>
              <a:gd name="T110" fmla="*/ 1774251 w 1690"/>
              <a:gd name="T111" fmla="*/ 631786 h 18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90" h="1862">
                <a:moveTo>
                  <a:pt x="982" y="242"/>
                </a:moveTo>
                <a:lnTo>
                  <a:pt x="982" y="242"/>
                </a:lnTo>
                <a:lnTo>
                  <a:pt x="960" y="236"/>
                </a:lnTo>
                <a:lnTo>
                  <a:pt x="936" y="224"/>
                </a:lnTo>
                <a:lnTo>
                  <a:pt x="926" y="218"/>
                </a:lnTo>
                <a:lnTo>
                  <a:pt x="918" y="212"/>
                </a:lnTo>
                <a:lnTo>
                  <a:pt x="912" y="202"/>
                </a:lnTo>
                <a:lnTo>
                  <a:pt x="910" y="194"/>
                </a:lnTo>
                <a:lnTo>
                  <a:pt x="912" y="182"/>
                </a:lnTo>
                <a:lnTo>
                  <a:pt x="914" y="172"/>
                </a:lnTo>
                <a:lnTo>
                  <a:pt x="918" y="164"/>
                </a:lnTo>
                <a:lnTo>
                  <a:pt x="922" y="158"/>
                </a:lnTo>
                <a:lnTo>
                  <a:pt x="936" y="146"/>
                </a:lnTo>
                <a:lnTo>
                  <a:pt x="950" y="138"/>
                </a:lnTo>
                <a:lnTo>
                  <a:pt x="964" y="130"/>
                </a:lnTo>
                <a:lnTo>
                  <a:pt x="978" y="120"/>
                </a:lnTo>
                <a:lnTo>
                  <a:pt x="982" y="112"/>
                </a:lnTo>
                <a:lnTo>
                  <a:pt x="986" y="104"/>
                </a:lnTo>
                <a:lnTo>
                  <a:pt x="990" y="96"/>
                </a:lnTo>
                <a:lnTo>
                  <a:pt x="990" y="84"/>
                </a:lnTo>
                <a:lnTo>
                  <a:pt x="990" y="72"/>
                </a:lnTo>
                <a:lnTo>
                  <a:pt x="986" y="62"/>
                </a:lnTo>
                <a:lnTo>
                  <a:pt x="982" y="54"/>
                </a:lnTo>
                <a:lnTo>
                  <a:pt x="974" y="44"/>
                </a:lnTo>
                <a:lnTo>
                  <a:pt x="966" y="36"/>
                </a:lnTo>
                <a:lnTo>
                  <a:pt x="958" y="30"/>
                </a:lnTo>
                <a:lnTo>
                  <a:pt x="936" y="18"/>
                </a:lnTo>
                <a:lnTo>
                  <a:pt x="912" y="10"/>
                </a:lnTo>
                <a:lnTo>
                  <a:pt x="888" y="4"/>
                </a:lnTo>
                <a:lnTo>
                  <a:pt x="866" y="0"/>
                </a:lnTo>
                <a:lnTo>
                  <a:pt x="846" y="0"/>
                </a:lnTo>
                <a:lnTo>
                  <a:pt x="828" y="0"/>
                </a:lnTo>
                <a:lnTo>
                  <a:pt x="804" y="4"/>
                </a:lnTo>
                <a:lnTo>
                  <a:pt x="780" y="10"/>
                </a:lnTo>
                <a:lnTo>
                  <a:pt x="756" y="18"/>
                </a:lnTo>
                <a:lnTo>
                  <a:pt x="736" y="30"/>
                </a:lnTo>
                <a:lnTo>
                  <a:pt x="726" y="36"/>
                </a:lnTo>
                <a:lnTo>
                  <a:pt x="718" y="44"/>
                </a:lnTo>
                <a:lnTo>
                  <a:pt x="712" y="54"/>
                </a:lnTo>
                <a:lnTo>
                  <a:pt x="706" y="62"/>
                </a:lnTo>
                <a:lnTo>
                  <a:pt x="704" y="72"/>
                </a:lnTo>
                <a:lnTo>
                  <a:pt x="702" y="84"/>
                </a:lnTo>
                <a:lnTo>
                  <a:pt x="704" y="96"/>
                </a:lnTo>
                <a:lnTo>
                  <a:pt x="706" y="104"/>
                </a:lnTo>
                <a:lnTo>
                  <a:pt x="710" y="112"/>
                </a:lnTo>
                <a:lnTo>
                  <a:pt x="716" y="120"/>
                </a:lnTo>
                <a:lnTo>
                  <a:pt x="728" y="130"/>
                </a:lnTo>
                <a:lnTo>
                  <a:pt x="742" y="138"/>
                </a:lnTo>
                <a:lnTo>
                  <a:pt x="758" y="146"/>
                </a:lnTo>
                <a:lnTo>
                  <a:pt x="770" y="158"/>
                </a:lnTo>
                <a:lnTo>
                  <a:pt x="776" y="164"/>
                </a:lnTo>
                <a:lnTo>
                  <a:pt x="778" y="172"/>
                </a:lnTo>
                <a:lnTo>
                  <a:pt x="782" y="182"/>
                </a:lnTo>
                <a:lnTo>
                  <a:pt x="782" y="194"/>
                </a:lnTo>
                <a:lnTo>
                  <a:pt x="780" y="202"/>
                </a:lnTo>
                <a:lnTo>
                  <a:pt x="774" y="212"/>
                </a:lnTo>
                <a:lnTo>
                  <a:pt x="766" y="218"/>
                </a:lnTo>
                <a:lnTo>
                  <a:pt x="756" y="224"/>
                </a:lnTo>
                <a:lnTo>
                  <a:pt x="734" y="236"/>
                </a:lnTo>
                <a:lnTo>
                  <a:pt x="712" y="242"/>
                </a:lnTo>
                <a:lnTo>
                  <a:pt x="446" y="238"/>
                </a:lnTo>
                <a:lnTo>
                  <a:pt x="306" y="484"/>
                </a:lnTo>
                <a:lnTo>
                  <a:pt x="288" y="500"/>
                </a:lnTo>
                <a:lnTo>
                  <a:pt x="268" y="514"/>
                </a:lnTo>
                <a:lnTo>
                  <a:pt x="258" y="518"/>
                </a:lnTo>
                <a:lnTo>
                  <a:pt x="248" y="522"/>
                </a:lnTo>
                <a:lnTo>
                  <a:pt x="238" y="522"/>
                </a:lnTo>
                <a:lnTo>
                  <a:pt x="230" y="520"/>
                </a:lnTo>
                <a:lnTo>
                  <a:pt x="220" y="514"/>
                </a:lnTo>
                <a:lnTo>
                  <a:pt x="212" y="506"/>
                </a:lnTo>
                <a:lnTo>
                  <a:pt x="208" y="498"/>
                </a:lnTo>
                <a:lnTo>
                  <a:pt x="204" y="490"/>
                </a:lnTo>
                <a:lnTo>
                  <a:pt x="200" y="474"/>
                </a:lnTo>
                <a:lnTo>
                  <a:pt x="200" y="458"/>
                </a:lnTo>
                <a:lnTo>
                  <a:pt x="200" y="442"/>
                </a:lnTo>
                <a:lnTo>
                  <a:pt x="198" y="424"/>
                </a:lnTo>
                <a:lnTo>
                  <a:pt x="196" y="416"/>
                </a:lnTo>
                <a:lnTo>
                  <a:pt x="190" y="410"/>
                </a:lnTo>
                <a:lnTo>
                  <a:pt x="184" y="402"/>
                </a:lnTo>
                <a:lnTo>
                  <a:pt x="174" y="396"/>
                </a:lnTo>
                <a:lnTo>
                  <a:pt x="164" y="390"/>
                </a:lnTo>
                <a:lnTo>
                  <a:pt x="154" y="388"/>
                </a:lnTo>
                <a:lnTo>
                  <a:pt x="142" y="388"/>
                </a:lnTo>
                <a:lnTo>
                  <a:pt x="132" y="390"/>
                </a:lnTo>
                <a:lnTo>
                  <a:pt x="122" y="392"/>
                </a:lnTo>
                <a:lnTo>
                  <a:pt x="110" y="398"/>
                </a:lnTo>
                <a:lnTo>
                  <a:pt x="90" y="410"/>
                </a:lnTo>
                <a:lnTo>
                  <a:pt x="70" y="426"/>
                </a:lnTo>
                <a:lnTo>
                  <a:pt x="54" y="444"/>
                </a:lnTo>
                <a:lnTo>
                  <a:pt x="40" y="462"/>
                </a:lnTo>
                <a:lnTo>
                  <a:pt x="30" y="478"/>
                </a:lnTo>
                <a:lnTo>
                  <a:pt x="20" y="496"/>
                </a:lnTo>
                <a:lnTo>
                  <a:pt x="12" y="516"/>
                </a:lnTo>
                <a:lnTo>
                  <a:pt x="4" y="540"/>
                </a:lnTo>
                <a:lnTo>
                  <a:pt x="0" y="566"/>
                </a:lnTo>
                <a:lnTo>
                  <a:pt x="0" y="590"/>
                </a:lnTo>
                <a:lnTo>
                  <a:pt x="2" y="602"/>
                </a:lnTo>
                <a:lnTo>
                  <a:pt x="4" y="612"/>
                </a:lnTo>
                <a:lnTo>
                  <a:pt x="8" y="622"/>
                </a:lnTo>
                <a:lnTo>
                  <a:pt x="14" y="630"/>
                </a:lnTo>
                <a:lnTo>
                  <a:pt x="20" y="638"/>
                </a:lnTo>
                <a:lnTo>
                  <a:pt x="30" y="644"/>
                </a:lnTo>
                <a:lnTo>
                  <a:pt x="40" y="650"/>
                </a:lnTo>
                <a:lnTo>
                  <a:pt x="50" y="652"/>
                </a:lnTo>
                <a:lnTo>
                  <a:pt x="58" y="652"/>
                </a:lnTo>
                <a:lnTo>
                  <a:pt x="68" y="652"/>
                </a:lnTo>
                <a:lnTo>
                  <a:pt x="82" y="646"/>
                </a:lnTo>
                <a:lnTo>
                  <a:pt x="98" y="638"/>
                </a:lnTo>
                <a:lnTo>
                  <a:pt x="112" y="628"/>
                </a:lnTo>
                <a:lnTo>
                  <a:pt x="128" y="624"/>
                </a:lnTo>
                <a:lnTo>
                  <a:pt x="136" y="622"/>
                </a:lnTo>
                <a:lnTo>
                  <a:pt x="144" y="622"/>
                </a:lnTo>
                <a:lnTo>
                  <a:pt x="154" y="626"/>
                </a:lnTo>
                <a:lnTo>
                  <a:pt x="166" y="630"/>
                </a:lnTo>
                <a:lnTo>
                  <a:pt x="172" y="636"/>
                </a:lnTo>
                <a:lnTo>
                  <a:pt x="176" y="646"/>
                </a:lnTo>
                <a:lnTo>
                  <a:pt x="178" y="656"/>
                </a:lnTo>
                <a:lnTo>
                  <a:pt x="180" y="668"/>
                </a:lnTo>
                <a:lnTo>
                  <a:pt x="176" y="692"/>
                </a:lnTo>
                <a:lnTo>
                  <a:pt x="172" y="714"/>
                </a:lnTo>
                <a:lnTo>
                  <a:pt x="48" y="928"/>
                </a:lnTo>
                <a:lnTo>
                  <a:pt x="178" y="1152"/>
                </a:lnTo>
                <a:lnTo>
                  <a:pt x="184" y="1174"/>
                </a:lnTo>
                <a:lnTo>
                  <a:pt x="186" y="1200"/>
                </a:lnTo>
                <a:lnTo>
                  <a:pt x="186" y="1212"/>
                </a:lnTo>
                <a:lnTo>
                  <a:pt x="184" y="1222"/>
                </a:lnTo>
                <a:lnTo>
                  <a:pt x="178" y="1230"/>
                </a:lnTo>
                <a:lnTo>
                  <a:pt x="172" y="1236"/>
                </a:lnTo>
                <a:lnTo>
                  <a:pt x="162" y="1242"/>
                </a:lnTo>
                <a:lnTo>
                  <a:pt x="152" y="1244"/>
                </a:lnTo>
                <a:lnTo>
                  <a:pt x="142" y="1246"/>
                </a:lnTo>
                <a:lnTo>
                  <a:pt x="134" y="1244"/>
                </a:lnTo>
                <a:lnTo>
                  <a:pt x="118" y="1238"/>
                </a:lnTo>
                <a:lnTo>
                  <a:pt x="104" y="1230"/>
                </a:lnTo>
                <a:lnTo>
                  <a:pt x="90" y="1222"/>
                </a:lnTo>
                <a:lnTo>
                  <a:pt x="74" y="1216"/>
                </a:lnTo>
                <a:lnTo>
                  <a:pt x="66" y="1214"/>
                </a:lnTo>
                <a:lnTo>
                  <a:pt x="56" y="1216"/>
                </a:lnTo>
                <a:lnTo>
                  <a:pt x="48" y="1218"/>
                </a:lnTo>
                <a:lnTo>
                  <a:pt x="36" y="1222"/>
                </a:lnTo>
                <a:lnTo>
                  <a:pt x="28" y="1228"/>
                </a:lnTo>
                <a:lnTo>
                  <a:pt x="20" y="1236"/>
                </a:lnTo>
                <a:lnTo>
                  <a:pt x="14" y="1246"/>
                </a:lnTo>
                <a:lnTo>
                  <a:pt x="10" y="1256"/>
                </a:lnTo>
                <a:lnTo>
                  <a:pt x="8" y="1266"/>
                </a:lnTo>
                <a:lnTo>
                  <a:pt x="6" y="1278"/>
                </a:lnTo>
                <a:lnTo>
                  <a:pt x="6" y="1302"/>
                </a:lnTo>
                <a:lnTo>
                  <a:pt x="12" y="1328"/>
                </a:lnTo>
                <a:lnTo>
                  <a:pt x="18" y="1350"/>
                </a:lnTo>
                <a:lnTo>
                  <a:pt x="26" y="1372"/>
                </a:lnTo>
                <a:lnTo>
                  <a:pt x="36" y="1390"/>
                </a:lnTo>
                <a:lnTo>
                  <a:pt x="46" y="1406"/>
                </a:lnTo>
                <a:lnTo>
                  <a:pt x="60" y="1424"/>
                </a:lnTo>
                <a:lnTo>
                  <a:pt x="78" y="1442"/>
                </a:lnTo>
                <a:lnTo>
                  <a:pt x="96" y="1458"/>
                </a:lnTo>
                <a:lnTo>
                  <a:pt x="118" y="1470"/>
                </a:lnTo>
                <a:lnTo>
                  <a:pt x="128" y="1474"/>
                </a:lnTo>
                <a:lnTo>
                  <a:pt x="138" y="1478"/>
                </a:lnTo>
                <a:lnTo>
                  <a:pt x="150" y="1480"/>
                </a:lnTo>
                <a:lnTo>
                  <a:pt x="160" y="1480"/>
                </a:lnTo>
                <a:lnTo>
                  <a:pt x="170" y="1476"/>
                </a:lnTo>
                <a:lnTo>
                  <a:pt x="180" y="1472"/>
                </a:lnTo>
                <a:lnTo>
                  <a:pt x="190" y="1466"/>
                </a:lnTo>
                <a:lnTo>
                  <a:pt x="196" y="1458"/>
                </a:lnTo>
                <a:lnTo>
                  <a:pt x="202" y="1450"/>
                </a:lnTo>
                <a:lnTo>
                  <a:pt x="204" y="1442"/>
                </a:lnTo>
                <a:lnTo>
                  <a:pt x="208" y="1426"/>
                </a:lnTo>
                <a:lnTo>
                  <a:pt x="208" y="1410"/>
                </a:lnTo>
                <a:lnTo>
                  <a:pt x="208" y="1392"/>
                </a:lnTo>
                <a:lnTo>
                  <a:pt x="210" y="1376"/>
                </a:lnTo>
                <a:lnTo>
                  <a:pt x="214" y="1368"/>
                </a:lnTo>
                <a:lnTo>
                  <a:pt x="218" y="1362"/>
                </a:lnTo>
                <a:lnTo>
                  <a:pt x="226" y="1354"/>
                </a:lnTo>
                <a:lnTo>
                  <a:pt x="236" y="1348"/>
                </a:lnTo>
                <a:lnTo>
                  <a:pt x="244" y="1344"/>
                </a:lnTo>
                <a:lnTo>
                  <a:pt x="254" y="1346"/>
                </a:lnTo>
                <a:lnTo>
                  <a:pt x="264" y="1348"/>
                </a:lnTo>
                <a:lnTo>
                  <a:pt x="276" y="1354"/>
                </a:lnTo>
                <a:lnTo>
                  <a:pt x="296" y="1368"/>
                </a:lnTo>
                <a:lnTo>
                  <a:pt x="312" y="1384"/>
                </a:lnTo>
                <a:lnTo>
                  <a:pt x="448" y="1620"/>
                </a:lnTo>
                <a:lnTo>
                  <a:pt x="712" y="1620"/>
                </a:lnTo>
                <a:lnTo>
                  <a:pt x="734" y="1628"/>
                </a:lnTo>
                <a:lnTo>
                  <a:pt x="756" y="1638"/>
                </a:lnTo>
                <a:lnTo>
                  <a:pt x="766" y="1644"/>
                </a:lnTo>
                <a:lnTo>
                  <a:pt x="774" y="1652"/>
                </a:lnTo>
                <a:lnTo>
                  <a:pt x="780" y="1660"/>
                </a:lnTo>
                <a:lnTo>
                  <a:pt x="782" y="1668"/>
                </a:lnTo>
                <a:lnTo>
                  <a:pt x="782" y="1680"/>
                </a:lnTo>
                <a:lnTo>
                  <a:pt x="778" y="1690"/>
                </a:lnTo>
                <a:lnTo>
                  <a:pt x="776" y="1698"/>
                </a:lnTo>
                <a:lnTo>
                  <a:pt x="770" y="1704"/>
                </a:lnTo>
                <a:lnTo>
                  <a:pt x="758" y="1716"/>
                </a:lnTo>
                <a:lnTo>
                  <a:pt x="742" y="1724"/>
                </a:lnTo>
                <a:lnTo>
                  <a:pt x="728" y="1732"/>
                </a:lnTo>
                <a:lnTo>
                  <a:pt x="716" y="1742"/>
                </a:lnTo>
                <a:lnTo>
                  <a:pt x="710" y="1750"/>
                </a:lnTo>
                <a:lnTo>
                  <a:pt x="706" y="1758"/>
                </a:lnTo>
                <a:lnTo>
                  <a:pt x="704" y="1766"/>
                </a:lnTo>
                <a:lnTo>
                  <a:pt x="702" y="1778"/>
                </a:lnTo>
                <a:lnTo>
                  <a:pt x="704" y="1790"/>
                </a:lnTo>
                <a:lnTo>
                  <a:pt x="706" y="1800"/>
                </a:lnTo>
                <a:lnTo>
                  <a:pt x="712" y="1810"/>
                </a:lnTo>
                <a:lnTo>
                  <a:pt x="718" y="1818"/>
                </a:lnTo>
                <a:lnTo>
                  <a:pt x="726" y="1826"/>
                </a:lnTo>
                <a:lnTo>
                  <a:pt x="736" y="1832"/>
                </a:lnTo>
                <a:lnTo>
                  <a:pt x="756" y="1844"/>
                </a:lnTo>
                <a:lnTo>
                  <a:pt x="780" y="1852"/>
                </a:lnTo>
                <a:lnTo>
                  <a:pt x="804" y="1858"/>
                </a:lnTo>
                <a:lnTo>
                  <a:pt x="828" y="1862"/>
                </a:lnTo>
                <a:lnTo>
                  <a:pt x="846" y="1862"/>
                </a:lnTo>
                <a:lnTo>
                  <a:pt x="866" y="1862"/>
                </a:lnTo>
                <a:lnTo>
                  <a:pt x="888" y="1858"/>
                </a:lnTo>
                <a:lnTo>
                  <a:pt x="912" y="1852"/>
                </a:lnTo>
                <a:lnTo>
                  <a:pt x="936" y="1844"/>
                </a:lnTo>
                <a:lnTo>
                  <a:pt x="958" y="1832"/>
                </a:lnTo>
                <a:lnTo>
                  <a:pt x="966" y="1826"/>
                </a:lnTo>
                <a:lnTo>
                  <a:pt x="974" y="1818"/>
                </a:lnTo>
                <a:lnTo>
                  <a:pt x="982" y="1810"/>
                </a:lnTo>
                <a:lnTo>
                  <a:pt x="986" y="1800"/>
                </a:lnTo>
                <a:lnTo>
                  <a:pt x="990" y="1790"/>
                </a:lnTo>
                <a:lnTo>
                  <a:pt x="990" y="1778"/>
                </a:lnTo>
                <a:lnTo>
                  <a:pt x="990" y="1766"/>
                </a:lnTo>
                <a:lnTo>
                  <a:pt x="986" y="1758"/>
                </a:lnTo>
                <a:lnTo>
                  <a:pt x="982" y="1750"/>
                </a:lnTo>
                <a:lnTo>
                  <a:pt x="978" y="1742"/>
                </a:lnTo>
                <a:lnTo>
                  <a:pt x="964" y="1732"/>
                </a:lnTo>
                <a:lnTo>
                  <a:pt x="950" y="1724"/>
                </a:lnTo>
                <a:lnTo>
                  <a:pt x="936" y="1716"/>
                </a:lnTo>
                <a:lnTo>
                  <a:pt x="922" y="1704"/>
                </a:lnTo>
                <a:lnTo>
                  <a:pt x="918" y="1698"/>
                </a:lnTo>
                <a:lnTo>
                  <a:pt x="914" y="1690"/>
                </a:lnTo>
                <a:lnTo>
                  <a:pt x="912" y="1680"/>
                </a:lnTo>
                <a:lnTo>
                  <a:pt x="910" y="1668"/>
                </a:lnTo>
                <a:lnTo>
                  <a:pt x="912" y="1660"/>
                </a:lnTo>
                <a:lnTo>
                  <a:pt x="918" y="1652"/>
                </a:lnTo>
                <a:lnTo>
                  <a:pt x="926" y="1644"/>
                </a:lnTo>
                <a:lnTo>
                  <a:pt x="936" y="1638"/>
                </a:lnTo>
                <a:lnTo>
                  <a:pt x="960" y="1628"/>
                </a:lnTo>
                <a:lnTo>
                  <a:pt x="982" y="1620"/>
                </a:lnTo>
                <a:lnTo>
                  <a:pt x="1248" y="1620"/>
                </a:lnTo>
                <a:lnTo>
                  <a:pt x="1386" y="1380"/>
                </a:lnTo>
                <a:lnTo>
                  <a:pt x="1402" y="1366"/>
                </a:lnTo>
                <a:lnTo>
                  <a:pt x="1420" y="1354"/>
                </a:lnTo>
                <a:lnTo>
                  <a:pt x="1430" y="1350"/>
                </a:lnTo>
                <a:lnTo>
                  <a:pt x="1440" y="1348"/>
                </a:lnTo>
                <a:lnTo>
                  <a:pt x="1448" y="1348"/>
                </a:lnTo>
                <a:lnTo>
                  <a:pt x="1456" y="1350"/>
                </a:lnTo>
                <a:lnTo>
                  <a:pt x="1464" y="1356"/>
                </a:lnTo>
                <a:lnTo>
                  <a:pt x="1472" y="1364"/>
                </a:lnTo>
                <a:lnTo>
                  <a:pt x="1478" y="1372"/>
                </a:lnTo>
                <a:lnTo>
                  <a:pt x="1480" y="1380"/>
                </a:lnTo>
                <a:lnTo>
                  <a:pt x="1484" y="1396"/>
                </a:lnTo>
                <a:lnTo>
                  <a:pt x="1484" y="1412"/>
                </a:lnTo>
                <a:lnTo>
                  <a:pt x="1484" y="1430"/>
                </a:lnTo>
                <a:lnTo>
                  <a:pt x="1486" y="1446"/>
                </a:lnTo>
                <a:lnTo>
                  <a:pt x="1490" y="1454"/>
                </a:lnTo>
                <a:lnTo>
                  <a:pt x="1494" y="1460"/>
                </a:lnTo>
                <a:lnTo>
                  <a:pt x="1502" y="1468"/>
                </a:lnTo>
                <a:lnTo>
                  <a:pt x="1510" y="1474"/>
                </a:lnTo>
                <a:lnTo>
                  <a:pt x="1520" y="1480"/>
                </a:lnTo>
                <a:lnTo>
                  <a:pt x="1530" y="1482"/>
                </a:lnTo>
                <a:lnTo>
                  <a:pt x="1542" y="1482"/>
                </a:lnTo>
                <a:lnTo>
                  <a:pt x="1552" y="1480"/>
                </a:lnTo>
                <a:lnTo>
                  <a:pt x="1564" y="1478"/>
                </a:lnTo>
                <a:lnTo>
                  <a:pt x="1574" y="1474"/>
                </a:lnTo>
                <a:lnTo>
                  <a:pt x="1594" y="1460"/>
                </a:lnTo>
                <a:lnTo>
                  <a:pt x="1614" y="1444"/>
                </a:lnTo>
                <a:lnTo>
                  <a:pt x="1630" y="1426"/>
                </a:lnTo>
                <a:lnTo>
                  <a:pt x="1644" y="1408"/>
                </a:lnTo>
                <a:lnTo>
                  <a:pt x="1656" y="1392"/>
                </a:lnTo>
                <a:lnTo>
                  <a:pt x="1664" y="1374"/>
                </a:lnTo>
                <a:lnTo>
                  <a:pt x="1672" y="1354"/>
                </a:lnTo>
                <a:lnTo>
                  <a:pt x="1680" y="1330"/>
                </a:lnTo>
                <a:lnTo>
                  <a:pt x="1684" y="1306"/>
                </a:lnTo>
                <a:lnTo>
                  <a:pt x="1684" y="1280"/>
                </a:lnTo>
                <a:lnTo>
                  <a:pt x="1684" y="1270"/>
                </a:lnTo>
                <a:lnTo>
                  <a:pt x="1680" y="1258"/>
                </a:lnTo>
                <a:lnTo>
                  <a:pt x="1676" y="1248"/>
                </a:lnTo>
                <a:lnTo>
                  <a:pt x="1670" y="1240"/>
                </a:lnTo>
                <a:lnTo>
                  <a:pt x="1664" y="1232"/>
                </a:lnTo>
                <a:lnTo>
                  <a:pt x="1654" y="1226"/>
                </a:lnTo>
                <a:lnTo>
                  <a:pt x="1644" y="1220"/>
                </a:lnTo>
                <a:lnTo>
                  <a:pt x="1634" y="1218"/>
                </a:lnTo>
                <a:lnTo>
                  <a:pt x="1626" y="1218"/>
                </a:lnTo>
                <a:lnTo>
                  <a:pt x="1618" y="1218"/>
                </a:lnTo>
                <a:lnTo>
                  <a:pt x="1602" y="1224"/>
                </a:lnTo>
                <a:lnTo>
                  <a:pt x="1588" y="1234"/>
                </a:lnTo>
                <a:lnTo>
                  <a:pt x="1572" y="1242"/>
                </a:lnTo>
                <a:lnTo>
                  <a:pt x="1558" y="1248"/>
                </a:lnTo>
                <a:lnTo>
                  <a:pt x="1548" y="1248"/>
                </a:lnTo>
                <a:lnTo>
                  <a:pt x="1540" y="1248"/>
                </a:lnTo>
                <a:lnTo>
                  <a:pt x="1530" y="1244"/>
                </a:lnTo>
                <a:lnTo>
                  <a:pt x="1520" y="1240"/>
                </a:lnTo>
                <a:lnTo>
                  <a:pt x="1514" y="1234"/>
                </a:lnTo>
                <a:lnTo>
                  <a:pt x="1508" y="1226"/>
                </a:lnTo>
                <a:lnTo>
                  <a:pt x="1506" y="1218"/>
                </a:lnTo>
                <a:lnTo>
                  <a:pt x="1506" y="1208"/>
                </a:lnTo>
                <a:lnTo>
                  <a:pt x="1506" y="1186"/>
                </a:lnTo>
                <a:lnTo>
                  <a:pt x="1510" y="1164"/>
                </a:lnTo>
                <a:lnTo>
                  <a:pt x="1648" y="928"/>
                </a:lnTo>
                <a:lnTo>
                  <a:pt x="1516" y="700"/>
                </a:lnTo>
                <a:lnTo>
                  <a:pt x="1512" y="678"/>
                </a:lnTo>
                <a:lnTo>
                  <a:pt x="1510" y="656"/>
                </a:lnTo>
                <a:lnTo>
                  <a:pt x="1510" y="644"/>
                </a:lnTo>
                <a:lnTo>
                  <a:pt x="1512" y="634"/>
                </a:lnTo>
                <a:lnTo>
                  <a:pt x="1518" y="626"/>
                </a:lnTo>
                <a:lnTo>
                  <a:pt x="1524" y="620"/>
                </a:lnTo>
                <a:lnTo>
                  <a:pt x="1534" y="616"/>
                </a:lnTo>
                <a:lnTo>
                  <a:pt x="1544" y="612"/>
                </a:lnTo>
                <a:lnTo>
                  <a:pt x="1552" y="612"/>
                </a:lnTo>
                <a:lnTo>
                  <a:pt x="1562" y="612"/>
                </a:lnTo>
                <a:lnTo>
                  <a:pt x="1576" y="618"/>
                </a:lnTo>
                <a:lnTo>
                  <a:pt x="1592" y="626"/>
                </a:lnTo>
                <a:lnTo>
                  <a:pt x="1606" y="636"/>
                </a:lnTo>
                <a:lnTo>
                  <a:pt x="1622" y="642"/>
                </a:lnTo>
                <a:lnTo>
                  <a:pt x="1630" y="642"/>
                </a:lnTo>
                <a:lnTo>
                  <a:pt x="1638" y="642"/>
                </a:lnTo>
                <a:lnTo>
                  <a:pt x="1648" y="640"/>
                </a:lnTo>
                <a:lnTo>
                  <a:pt x="1658" y="634"/>
                </a:lnTo>
                <a:lnTo>
                  <a:pt x="1668" y="628"/>
                </a:lnTo>
                <a:lnTo>
                  <a:pt x="1676" y="620"/>
                </a:lnTo>
                <a:lnTo>
                  <a:pt x="1682" y="612"/>
                </a:lnTo>
                <a:lnTo>
                  <a:pt x="1686" y="602"/>
                </a:lnTo>
                <a:lnTo>
                  <a:pt x="1688" y="590"/>
                </a:lnTo>
                <a:lnTo>
                  <a:pt x="1690" y="580"/>
                </a:lnTo>
                <a:lnTo>
                  <a:pt x="1688" y="554"/>
                </a:lnTo>
                <a:lnTo>
                  <a:pt x="1684" y="530"/>
                </a:lnTo>
                <a:lnTo>
                  <a:pt x="1678" y="506"/>
                </a:lnTo>
                <a:lnTo>
                  <a:pt x="1668" y="486"/>
                </a:lnTo>
                <a:lnTo>
                  <a:pt x="1660" y="468"/>
                </a:lnTo>
                <a:lnTo>
                  <a:pt x="1650" y="452"/>
                </a:lnTo>
                <a:lnTo>
                  <a:pt x="1636" y="434"/>
                </a:lnTo>
                <a:lnTo>
                  <a:pt x="1618" y="416"/>
                </a:lnTo>
                <a:lnTo>
                  <a:pt x="1598" y="400"/>
                </a:lnTo>
                <a:lnTo>
                  <a:pt x="1578" y="386"/>
                </a:lnTo>
                <a:lnTo>
                  <a:pt x="1568" y="382"/>
                </a:lnTo>
                <a:lnTo>
                  <a:pt x="1556" y="378"/>
                </a:lnTo>
                <a:lnTo>
                  <a:pt x="1546" y="378"/>
                </a:lnTo>
                <a:lnTo>
                  <a:pt x="1536" y="378"/>
                </a:lnTo>
                <a:lnTo>
                  <a:pt x="1524" y="380"/>
                </a:lnTo>
                <a:lnTo>
                  <a:pt x="1514" y="386"/>
                </a:lnTo>
                <a:lnTo>
                  <a:pt x="1506" y="392"/>
                </a:lnTo>
                <a:lnTo>
                  <a:pt x="1498" y="400"/>
                </a:lnTo>
                <a:lnTo>
                  <a:pt x="1494" y="406"/>
                </a:lnTo>
                <a:lnTo>
                  <a:pt x="1490" y="414"/>
                </a:lnTo>
                <a:lnTo>
                  <a:pt x="1488" y="430"/>
                </a:lnTo>
                <a:lnTo>
                  <a:pt x="1488" y="448"/>
                </a:lnTo>
                <a:lnTo>
                  <a:pt x="1488" y="464"/>
                </a:lnTo>
                <a:lnTo>
                  <a:pt x="1486" y="480"/>
                </a:lnTo>
                <a:lnTo>
                  <a:pt x="1482" y="488"/>
                </a:lnTo>
                <a:lnTo>
                  <a:pt x="1476" y="496"/>
                </a:lnTo>
                <a:lnTo>
                  <a:pt x="1470" y="502"/>
                </a:lnTo>
                <a:lnTo>
                  <a:pt x="1460" y="510"/>
                </a:lnTo>
                <a:lnTo>
                  <a:pt x="1452" y="512"/>
                </a:lnTo>
                <a:lnTo>
                  <a:pt x="1442" y="512"/>
                </a:lnTo>
                <a:lnTo>
                  <a:pt x="1432" y="510"/>
                </a:lnTo>
                <a:lnTo>
                  <a:pt x="1422" y="504"/>
                </a:lnTo>
                <a:lnTo>
                  <a:pt x="1404" y="490"/>
                </a:lnTo>
                <a:lnTo>
                  <a:pt x="1386" y="476"/>
                </a:lnTo>
                <a:lnTo>
                  <a:pt x="1246" y="236"/>
                </a:lnTo>
                <a:lnTo>
                  <a:pt x="982" y="242"/>
                </a:lnTo>
                <a:close/>
              </a:path>
            </a:pathLst>
          </a:custGeom>
          <a:solidFill>
            <a:schemeClr val="accent1">
              <a:lumMod val="40000"/>
              <a:lumOff val="60000"/>
            </a:schemeClr>
          </a:solidFill>
          <a:ln w="38100" cap="flat" cmpd="sng">
            <a:solidFill>
              <a:srgbClr val="5F5F5F"/>
            </a:solidFill>
            <a:prstDash val="solid"/>
            <a:round/>
            <a:headEnd type="none" w="med" len="med"/>
            <a:tailEnd type="none" w="med" len="med"/>
          </a:ln>
          <a:effectLst/>
        </p:spPr>
        <p:txBody>
          <a:bodyPr/>
          <a:lstStyle/>
          <a:p>
            <a:endParaRPr lang="en-GB" dirty="0"/>
          </a:p>
        </p:txBody>
      </p:sp>
      <p:sp>
        <p:nvSpPr>
          <p:cNvPr id="17" name="Text Box 15">
            <a:extLst>
              <a:ext uri="{FF2B5EF4-FFF2-40B4-BE49-F238E27FC236}">
                <a16:creationId xmlns:a16="http://schemas.microsoft.com/office/drawing/2014/main" id="{E46EDC87-279B-1448-B4AA-ECAAA7C2E053}"/>
              </a:ext>
            </a:extLst>
          </p:cNvPr>
          <p:cNvSpPr txBox="1">
            <a:spLocks noChangeArrowheads="1"/>
          </p:cNvSpPr>
          <p:nvPr/>
        </p:nvSpPr>
        <p:spPr bwMode="auto">
          <a:xfrm>
            <a:off x="7328030" y="1508870"/>
            <a:ext cx="1863193" cy="2108269"/>
          </a:xfrm>
          <a:prstGeom prst="rect">
            <a:avLst/>
          </a:prstGeom>
          <a:no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sz="1500" b="1" dirty="0">
                <a:solidFill>
                  <a:srgbClr val="7030A0"/>
                </a:solidFill>
                <a:latin typeface="Comic Sans MS" panose="030F0702030302020204" pitchFamily="66" charset="0"/>
              </a:rPr>
              <a:t>RESILIENCE</a:t>
            </a:r>
          </a:p>
          <a:p>
            <a:pPr algn="ctr"/>
            <a:r>
              <a:rPr lang="en-GB" sz="1400" i="1" dirty="0">
                <a:latin typeface="Comic Sans MS" panose="030F0702030302020204" pitchFamily="66" charset="0"/>
              </a:rPr>
              <a:t>We use our Learning Powers, challenge ourselves, persevere, learn from our mistakes and problem </a:t>
            </a:r>
          </a:p>
          <a:p>
            <a:pPr algn="ctr"/>
            <a:r>
              <a:rPr lang="en-GB" sz="1400" i="1" dirty="0">
                <a:latin typeface="Comic Sans MS" panose="030F0702030302020204" pitchFamily="66" charset="0"/>
              </a:rPr>
              <a:t>solve</a:t>
            </a:r>
          </a:p>
          <a:p>
            <a:pPr algn="ctr" eaLnBrk="1" hangingPunct="1"/>
            <a:endParaRPr lang="en-GB" altLang="en-US" b="1" dirty="0">
              <a:solidFill>
                <a:srgbClr val="000000"/>
              </a:solidFill>
            </a:endParaRPr>
          </a:p>
        </p:txBody>
      </p:sp>
      <p:sp>
        <p:nvSpPr>
          <p:cNvPr id="25" name="TextBox 24">
            <a:extLst>
              <a:ext uri="{FF2B5EF4-FFF2-40B4-BE49-F238E27FC236}">
                <a16:creationId xmlns:a16="http://schemas.microsoft.com/office/drawing/2014/main" id="{BBCFC9C8-8AF7-A14C-8D8B-D1C0B35C88AA}"/>
              </a:ext>
            </a:extLst>
          </p:cNvPr>
          <p:cNvSpPr txBox="1"/>
          <p:nvPr/>
        </p:nvSpPr>
        <p:spPr>
          <a:xfrm>
            <a:off x="5059856" y="492957"/>
            <a:ext cx="2072287" cy="1615827"/>
          </a:xfrm>
          <a:prstGeom prst="rect">
            <a:avLst/>
          </a:prstGeom>
          <a:noFill/>
        </p:spPr>
        <p:txBody>
          <a:bodyPr wrap="square" rtlCol="0">
            <a:spAutoFit/>
          </a:bodyPr>
          <a:lstStyle/>
          <a:p>
            <a:pPr algn="ctr"/>
            <a:r>
              <a:rPr lang="en-GB" sz="1500" b="1" dirty="0">
                <a:solidFill>
                  <a:srgbClr val="FFFF00"/>
                </a:solidFill>
                <a:latin typeface="Comic Sans MS" panose="030F0702030302020204" pitchFamily="66" charset="0"/>
              </a:rPr>
              <a:t>RELATIONSHIPS</a:t>
            </a:r>
          </a:p>
          <a:p>
            <a:pPr algn="ctr"/>
            <a:r>
              <a:rPr lang="en-GB" sz="1400" i="1" dirty="0">
                <a:latin typeface="Comic Sans MS" panose="030F0702030302020204" pitchFamily="66" charset="0"/>
              </a:rPr>
              <a:t>We have positive relationships based on mutual respect and trust. We respect </a:t>
            </a:r>
          </a:p>
          <a:p>
            <a:pPr algn="ctr"/>
            <a:r>
              <a:rPr lang="en-GB" sz="1400" i="1" dirty="0">
                <a:latin typeface="Comic Sans MS" panose="030F0702030302020204" pitchFamily="66" charset="0"/>
              </a:rPr>
              <a:t>the views </a:t>
            </a:r>
          </a:p>
          <a:p>
            <a:pPr algn="ctr"/>
            <a:r>
              <a:rPr lang="en-GB" sz="1400" i="1" dirty="0">
                <a:latin typeface="Comic Sans MS" panose="030F0702030302020204" pitchFamily="66" charset="0"/>
              </a:rPr>
              <a:t>of everyone</a:t>
            </a:r>
          </a:p>
        </p:txBody>
      </p:sp>
      <p:sp>
        <p:nvSpPr>
          <p:cNvPr id="26" name="TextBox 25">
            <a:extLst>
              <a:ext uri="{FF2B5EF4-FFF2-40B4-BE49-F238E27FC236}">
                <a16:creationId xmlns:a16="http://schemas.microsoft.com/office/drawing/2014/main" id="{2F45E7AC-55C0-AB46-8CE6-8CE1A20DEA5C}"/>
              </a:ext>
            </a:extLst>
          </p:cNvPr>
          <p:cNvSpPr txBox="1"/>
          <p:nvPr/>
        </p:nvSpPr>
        <p:spPr>
          <a:xfrm>
            <a:off x="7456006" y="4028149"/>
            <a:ext cx="1685578" cy="1615827"/>
          </a:xfrm>
          <a:prstGeom prst="rect">
            <a:avLst/>
          </a:prstGeom>
          <a:noFill/>
        </p:spPr>
        <p:txBody>
          <a:bodyPr wrap="square" rtlCol="0">
            <a:spAutoFit/>
          </a:bodyPr>
          <a:lstStyle/>
          <a:p>
            <a:pPr algn="ctr"/>
            <a:r>
              <a:rPr lang="en-GB" sz="1500" b="1" dirty="0">
                <a:solidFill>
                  <a:srgbClr val="FF0000"/>
                </a:solidFill>
                <a:latin typeface="Comic Sans MS" panose="030F0702030302020204" pitchFamily="66" charset="0"/>
              </a:rPr>
              <a:t>SAFETY</a:t>
            </a:r>
          </a:p>
          <a:p>
            <a:pPr algn="ctr"/>
            <a:r>
              <a:rPr lang="en-GB" sz="1400" i="1" dirty="0">
                <a:latin typeface="Comic Sans MS" panose="030F0702030302020204" pitchFamily="66" charset="0"/>
              </a:rPr>
              <a:t>We keep ourselves and each other safe. We show empathy and listen</a:t>
            </a:r>
          </a:p>
          <a:p>
            <a:pPr algn="ctr"/>
            <a:endParaRPr lang="en-GB" sz="1400" i="1" dirty="0">
              <a:latin typeface="Comic Sans MS" panose="030F0702030302020204" pitchFamily="66" charset="0"/>
            </a:endParaRPr>
          </a:p>
        </p:txBody>
      </p:sp>
      <p:sp>
        <p:nvSpPr>
          <p:cNvPr id="27" name="TextBox 26">
            <a:extLst>
              <a:ext uri="{FF2B5EF4-FFF2-40B4-BE49-F238E27FC236}">
                <a16:creationId xmlns:a16="http://schemas.microsoft.com/office/drawing/2014/main" id="{3E361B93-9F83-3C4F-9037-4893879156A3}"/>
              </a:ext>
            </a:extLst>
          </p:cNvPr>
          <p:cNvSpPr txBox="1"/>
          <p:nvPr/>
        </p:nvSpPr>
        <p:spPr>
          <a:xfrm>
            <a:off x="5280915" y="5047188"/>
            <a:ext cx="1877093" cy="1615827"/>
          </a:xfrm>
          <a:prstGeom prst="rect">
            <a:avLst/>
          </a:prstGeom>
          <a:noFill/>
        </p:spPr>
        <p:txBody>
          <a:bodyPr wrap="square" rtlCol="0">
            <a:spAutoFit/>
          </a:bodyPr>
          <a:lstStyle/>
          <a:p>
            <a:pPr algn="ctr"/>
            <a:r>
              <a:rPr lang="en-GB" sz="1500" b="1" dirty="0">
                <a:solidFill>
                  <a:srgbClr val="FFC000"/>
                </a:solidFill>
                <a:latin typeface="Comic Sans MS" panose="030F0702030302020204" pitchFamily="66" charset="0"/>
              </a:rPr>
              <a:t>INNOVATION</a:t>
            </a:r>
          </a:p>
          <a:p>
            <a:pPr algn="ctr"/>
            <a:r>
              <a:rPr lang="en-GB" sz="1400" i="1" dirty="0">
                <a:latin typeface="Comic Sans MS" panose="030F0702030302020204" pitchFamily="66" charset="0"/>
              </a:rPr>
              <a:t>We are creative learners and take risks. We use our thinking skills to develop and evaluate ideas</a:t>
            </a:r>
          </a:p>
        </p:txBody>
      </p:sp>
      <p:sp>
        <p:nvSpPr>
          <p:cNvPr id="28" name="TextBox 27">
            <a:extLst>
              <a:ext uri="{FF2B5EF4-FFF2-40B4-BE49-F238E27FC236}">
                <a16:creationId xmlns:a16="http://schemas.microsoft.com/office/drawing/2014/main" id="{902F09E8-8A20-1341-8637-2723B4ACF972}"/>
              </a:ext>
            </a:extLst>
          </p:cNvPr>
          <p:cNvSpPr txBox="1"/>
          <p:nvPr/>
        </p:nvSpPr>
        <p:spPr>
          <a:xfrm>
            <a:off x="2898913" y="4028149"/>
            <a:ext cx="1877093" cy="1246495"/>
          </a:xfrm>
          <a:prstGeom prst="rect">
            <a:avLst/>
          </a:prstGeom>
          <a:noFill/>
        </p:spPr>
        <p:txBody>
          <a:bodyPr wrap="square" rtlCol="0">
            <a:spAutoFit/>
          </a:bodyPr>
          <a:lstStyle/>
          <a:p>
            <a:pPr algn="ctr"/>
            <a:r>
              <a:rPr lang="en-GB" sz="1500" b="1" dirty="0">
                <a:solidFill>
                  <a:srgbClr val="C00000"/>
                </a:solidFill>
                <a:latin typeface="Comic Sans MS" panose="030F0702030302020204" pitchFamily="66" charset="0"/>
              </a:rPr>
              <a:t>COMMUNITY</a:t>
            </a:r>
          </a:p>
          <a:p>
            <a:pPr algn="ctr"/>
            <a:r>
              <a:rPr lang="en-GB" sz="1400" i="1" dirty="0">
                <a:latin typeface="Comic Sans MS" panose="030F0702030302020204" pitchFamily="66" charset="0"/>
              </a:rPr>
              <a:t>We work together as active members of our community </a:t>
            </a:r>
          </a:p>
          <a:p>
            <a:pPr algn="ctr"/>
            <a:endParaRPr lang="en-GB" b="1" i="1" dirty="0">
              <a:solidFill>
                <a:srgbClr val="7030A0"/>
              </a:solidFill>
              <a:latin typeface="Comic Sans MS" panose="030F0702030302020204" pitchFamily="66" charset="0"/>
            </a:endParaRPr>
          </a:p>
        </p:txBody>
      </p:sp>
      <p:sp>
        <p:nvSpPr>
          <p:cNvPr id="29" name="TextBox 28">
            <a:extLst>
              <a:ext uri="{FF2B5EF4-FFF2-40B4-BE49-F238E27FC236}">
                <a16:creationId xmlns:a16="http://schemas.microsoft.com/office/drawing/2014/main" id="{CDD2023D-1933-7C44-A92B-3CE7E369E2DB}"/>
              </a:ext>
            </a:extLst>
          </p:cNvPr>
          <p:cNvSpPr txBox="1"/>
          <p:nvPr/>
        </p:nvSpPr>
        <p:spPr>
          <a:xfrm>
            <a:off x="2917115" y="1590954"/>
            <a:ext cx="2064025" cy="1184940"/>
          </a:xfrm>
          <a:prstGeom prst="rect">
            <a:avLst/>
          </a:prstGeom>
          <a:noFill/>
        </p:spPr>
        <p:txBody>
          <a:bodyPr wrap="square" rtlCol="0">
            <a:spAutoFit/>
          </a:bodyPr>
          <a:lstStyle/>
          <a:p>
            <a:pPr algn="ctr"/>
            <a:r>
              <a:rPr lang="en-GB" sz="1500" b="1" dirty="0">
                <a:solidFill>
                  <a:srgbClr val="0070C0"/>
                </a:solidFill>
                <a:latin typeface="Comic Sans MS" panose="030F0702030302020204" pitchFamily="66" charset="0"/>
              </a:rPr>
              <a:t>INSPIRATION</a:t>
            </a:r>
          </a:p>
          <a:p>
            <a:pPr algn="ctr"/>
            <a:r>
              <a:rPr lang="en-GB" sz="1400" i="1" dirty="0">
                <a:latin typeface="Comic Sans MS" panose="030F0702030302020204" pitchFamily="66" charset="0"/>
              </a:rPr>
              <a:t>We share ideas, support each other, and embrace </a:t>
            </a:r>
          </a:p>
          <a:p>
            <a:pPr algn="ctr"/>
            <a:r>
              <a:rPr lang="en-GB" sz="1400" i="1" dirty="0">
                <a:latin typeface="Comic Sans MS" panose="030F0702030302020204" pitchFamily="66" charset="0"/>
              </a:rPr>
              <a:t>challenge</a:t>
            </a:r>
          </a:p>
        </p:txBody>
      </p:sp>
      <p:sp>
        <p:nvSpPr>
          <p:cNvPr id="2" name="Rectangle 1">
            <a:extLst>
              <a:ext uri="{FF2B5EF4-FFF2-40B4-BE49-F238E27FC236}">
                <a16:creationId xmlns:a16="http://schemas.microsoft.com/office/drawing/2014/main" id="{C608EF54-2534-7E4D-9A40-6359E36C70BC}"/>
              </a:ext>
            </a:extLst>
          </p:cNvPr>
          <p:cNvSpPr/>
          <p:nvPr/>
        </p:nvSpPr>
        <p:spPr>
          <a:xfrm>
            <a:off x="5155653" y="2694013"/>
            <a:ext cx="1850371" cy="1615827"/>
          </a:xfrm>
          <a:prstGeom prst="rect">
            <a:avLst/>
          </a:prstGeom>
        </p:spPr>
        <p:txBody>
          <a:bodyPr wrap="square">
            <a:spAutoFit/>
          </a:bodyPr>
          <a:lstStyle/>
          <a:p>
            <a:pPr algn="ctr"/>
            <a:r>
              <a:rPr lang="en-GB" sz="1500" b="1" dirty="0">
                <a:solidFill>
                  <a:srgbClr val="00B050"/>
                </a:solidFill>
                <a:latin typeface="Comic Sans MS" panose="030F0702030302020204" pitchFamily="66" charset="0"/>
              </a:rPr>
              <a:t>KINDNESS</a:t>
            </a:r>
          </a:p>
          <a:p>
            <a:pPr algn="ctr"/>
            <a:r>
              <a:rPr lang="en-GB" sz="1400" i="1" dirty="0">
                <a:latin typeface="Comic Sans MS" panose="030F0702030302020204" pitchFamily="66" charset="0"/>
              </a:rPr>
              <a:t>We care about each other and show this through out actions and words.</a:t>
            </a:r>
          </a:p>
          <a:p>
            <a:pPr algn="ctr"/>
            <a:r>
              <a:rPr lang="en-GB" sz="1400" i="1" dirty="0">
                <a:latin typeface="Comic Sans MS" panose="030F0702030302020204" pitchFamily="66" charset="0"/>
              </a:rPr>
              <a:t>We consider the feelings of others</a:t>
            </a:r>
          </a:p>
        </p:txBody>
      </p:sp>
      <p:pic>
        <p:nvPicPr>
          <p:cNvPr id="7" name="Picture 6"/>
          <p:cNvPicPr>
            <a:picLocks noChangeAspect="1"/>
          </p:cNvPicPr>
          <p:nvPr/>
        </p:nvPicPr>
        <p:blipFill>
          <a:blip r:embed="rId3"/>
          <a:stretch>
            <a:fillRect/>
          </a:stretch>
        </p:blipFill>
        <p:spPr>
          <a:xfrm>
            <a:off x="9004794" y="5720075"/>
            <a:ext cx="2742403" cy="903711"/>
          </a:xfrm>
          <a:prstGeom prst="rect">
            <a:avLst/>
          </a:prstGeom>
        </p:spPr>
      </p:pic>
      <p:pic>
        <p:nvPicPr>
          <p:cNvPr id="8" name="Picture 7"/>
          <p:cNvPicPr>
            <a:picLocks noChangeAspect="1"/>
          </p:cNvPicPr>
          <p:nvPr/>
        </p:nvPicPr>
        <p:blipFill>
          <a:blip r:embed="rId4"/>
          <a:stretch>
            <a:fillRect/>
          </a:stretch>
        </p:blipFill>
        <p:spPr>
          <a:xfrm rot="801639">
            <a:off x="9463590" y="410094"/>
            <a:ext cx="2252359" cy="1631579"/>
          </a:xfrm>
          <a:prstGeom prst="rect">
            <a:avLst/>
          </a:prstGeom>
        </p:spPr>
      </p:pic>
      <p:pic>
        <p:nvPicPr>
          <p:cNvPr id="9" name="Picture 8"/>
          <p:cNvPicPr>
            <a:picLocks noChangeAspect="1"/>
          </p:cNvPicPr>
          <p:nvPr/>
        </p:nvPicPr>
        <p:blipFill>
          <a:blip r:embed="rId5"/>
          <a:stretch>
            <a:fillRect/>
          </a:stretch>
        </p:blipFill>
        <p:spPr>
          <a:xfrm>
            <a:off x="9868741" y="2885999"/>
            <a:ext cx="1644634" cy="2051455"/>
          </a:xfrm>
          <a:prstGeom prst="rect">
            <a:avLst/>
          </a:prstGeom>
        </p:spPr>
      </p:pic>
      <p:pic>
        <p:nvPicPr>
          <p:cNvPr id="10" name="Picture 9"/>
          <p:cNvPicPr>
            <a:picLocks noChangeAspect="1"/>
          </p:cNvPicPr>
          <p:nvPr/>
        </p:nvPicPr>
        <p:blipFill>
          <a:blip r:embed="rId6"/>
          <a:stretch>
            <a:fillRect/>
          </a:stretch>
        </p:blipFill>
        <p:spPr>
          <a:xfrm>
            <a:off x="483314" y="1304274"/>
            <a:ext cx="1631793" cy="1448299"/>
          </a:xfrm>
          <a:prstGeom prst="rect">
            <a:avLst/>
          </a:prstGeom>
        </p:spPr>
      </p:pic>
      <p:pic>
        <p:nvPicPr>
          <p:cNvPr id="30" name="Picture 29">
            <a:extLst>
              <a:ext uri="{FF2B5EF4-FFF2-40B4-BE49-F238E27FC236}">
                <a16:creationId xmlns:a16="http://schemas.microsoft.com/office/drawing/2014/main" id="{82077D52-3895-4732-BB65-1C44A2ED0CA2}"/>
              </a:ext>
            </a:extLst>
          </p:cNvPr>
          <p:cNvPicPr/>
          <p:nvPr/>
        </p:nvPicPr>
        <p:blipFill>
          <a:blip r:embed="rId7"/>
          <a:stretch>
            <a:fillRect/>
          </a:stretch>
        </p:blipFill>
        <p:spPr>
          <a:xfrm rot="20956901">
            <a:off x="362254" y="3055130"/>
            <a:ext cx="1375893" cy="1769817"/>
          </a:xfrm>
          <a:prstGeom prst="rect">
            <a:avLst/>
          </a:prstGeom>
        </p:spPr>
      </p:pic>
      <p:pic>
        <p:nvPicPr>
          <p:cNvPr id="31" name="Picture 30">
            <a:extLst>
              <a:ext uri="{FF2B5EF4-FFF2-40B4-BE49-F238E27FC236}">
                <a16:creationId xmlns:a16="http://schemas.microsoft.com/office/drawing/2014/main" id="{486F2118-6F5A-47AC-9D97-7BBAF7D6BEAA}"/>
              </a:ext>
            </a:extLst>
          </p:cNvPr>
          <p:cNvPicPr/>
          <p:nvPr/>
        </p:nvPicPr>
        <p:blipFill>
          <a:blip r:embed="rId8"/>
          <a:stretch>
            <a:fillRect/>
          </a:stretch>
        </p:blipFill>
        <p:spPr>
          <a:xfrm>
            <a:off x="1237377" y="4972206"/>
            <a:ext cx="1374775" cy="1744980"/>
          </a:xfrm>
          <a:prstGeom prst="rect">
            <a:avLst/>
          </a:prstGeom>
        </p:spPr>
      </p:pic>
    </p:spTree>
    <p:extLst>
      <p:ext uri="{BB962C8B-B14F-4D97-AF65-F5344CB8AC3E}">
        <p14:creationId xmlns:p14="http://schemas.microsoft.com/office/powerpoint/2010/main" val="3180755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61578" y="284639"/>
            <a:ext cx="5128591" cy="8389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b="1" dirty="0">
                <a:latin typeface="Comic Sans MS" panose="030F0702030302020204" pitchFamily="66" charset="0"/>
              </a:rPr>
              <a:t>4 Purposes</a:t>
            </a:r>
          </a:p>
        </p:txBody>
      </p:sp>
      <p:pic>
        <p:nvPicPr>
          <p:cNvPr id="8" name="Picture 7"/>
          <p:cNvPicPr>
            <a:picLocks noChangeAspect="1"/>
          </p:cNvPicPr>
          <p:nvPr/>
        </p:nvPicPr>
        <p:blipFill>
          <a:blip r:embed="rId2"/>
          <a:stretch>
            <a:fillRect/>
          </a:stretch>
        </p:blipFill>
        <p:spPr>
          <a:xfrm>
            <a:off x="459893" y="177256"/>
            <a:ext cx="929860" cy="946342"/>
          </a:xfrm>
          <a:prstGeom prst="rect">
            <a:avLst/>
          </a:prstGeom>
        </p:spPr>
      </p:pic>
      <p:sp>
        <p:nvSpPr>
          <p:cNvPr id="5" name="Subtitle 2">
            <a:extLst>
              <a:ext uri="{FF2B5EF4-FFF2-40B4-BE49-F238E27FC236}">
                <a16:creationId xmlns:a16="http://schemas.microsoft.com/office/drawing/2014/main" id="{2E75E57E-3681-A942-9537-CACDFA91747A}"/>
              </a:ext>
            </a:extLst>
          </p:cNvPr>
          <p:cNvSpPr txBox="1">
            <a:spLocks/>
          </p:cNvSpPr>
          <p:nvPr/>
        </p:nvSpPr>
        <p:spPr>
          <a:xfrm>
            <a:off x="354179" y="1279177"/>
            <a:ext cx="10844090" cy="64162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dirty="0">
                <a:latin typeface="Comic Sans MS" panose="030F0702030302020204" pitchFamily="66" charset="0"/>
              </a:rPr>
              <a:t>The 4 purposes of Curriculum for Wales underpin all aspects of curriculum design, planning, </a:t>
            </a:r>
          </a:p>
          <a:p>
            <a:pPr algn="l"/>
            <a:r>
              <a:rPr lang="en-GB" sz="1600" dirty="0">
                <a:latin typeface="Comic Sans MS" panose="030F0702030302020204" pitchFamily="66" charset="0"/>
              </a:rPr>
              <a:t>teaching and learning experiences at Gwenfro. </a:t>
            </a:r>
          </a:p>
          <a:p>
            <a:pPr algn="l"/>
            <a:endParaRPr lang="en-GB" sz="1600" dirty="0"/>
          </a:p>
        </p:txBody>
      </p:sp>
      <p:graphicFrame>
        <p:nvGraphicFramePr>
          <p:cNvPr id="2" name="Table 2">
            <a:extLst>
              <a:ext uri="{FF2B5EF4-FFF2-40B4-BE49-F238E27FC236}">
                <a16:creationId xmlns:a16="http://schemas.microsoft.com/office/drawing/2014/main" id="{3B75810A-4137-2246-AECC-FA5B09D55465}"/>
              </a:ext>
            </a:extLst>
          </p:cNvPr>
          <p:cNvGraphicFramePr>
            <a:graphicFrameLocks noGrp="1"/>
          </p:cNvGraphicFramePr>
          <p:nvPr>
            <p:extLst>
              <p:ext uri="{D42A27DB-BD31-4B8C-83A1-F6EECF244321}">
                <p14:modId xmlns:p14="http://schemas.microsoft.com/office/powerpoint/2010/main" val="352636980"/>
              </p:ext>
            </p:extLst>
          </p:nvPr>
        </p:nvGraphicFramePr>
        <p:xfrm>
          <a:off x="2311165" y="2076375"/>
          <a:ext cx="7215220" cy="4572221"/>
        </p:xfrm>
        <a:graphic>
          <a:graphicData uri="http://schemas.openxmlformats.org/drawingml/2006/table">
            <a:tbl>
              <a:tblPr firstRow="1" bandRow="1">
                <a:tableStyleId>{5C22544A-7EE6-4342-B048-85BDC9FD1C3A}</a:tableStyleId>
              </a:tblPr>
              <a:tblGrid>
                <a:gridCol w="3607610">
                  <a:extLst>
                    <a:ext uri="{9D8B030D-6E8A-4147-A177-3AD203B41FA5}">
                      <a16:colId xmlns:a16="http://schemas.microsoft.com/office/drawing/2014/main" val="1833434949"/>
                    </a:ext>
                  </a:extLst>
                </a:gridCol>
                <a:gridCol w="3607610">
                  <a:extLst>
                    <a:ext uri="{9D8B030D-6E8A-4147-A177-3AD203B41FA5}">
                      <a16:colId xmlns:a16="http://schemas.microsoft.com/office/drawing/2014/main" val="2842404759"/>
                    </a:ext>
                  </a:extLst>
                </a:gridCol>
              </a:tblGrid>
              <a:tr h="365571">
                <a:tc>
                  <a:txBody>
                    <a:bodyPr/>
                    <a:lstStyle/>
                    <a:p>
                      <a:pPr algn="ctr"/>
                      <a:r>
                        <a:rPr lang="en-US" sz="1400" i="1" dirty="0">
                          <a:solidFill>
                            <a:srgbClr val="FFC000"/>
                          </a:solidFill>
                          <a:latin typeface="Comic Sans MS" panose="030F0902030302020204" pitchFamily="66" charset="0"/>
                        </a:rPr>
                        <a:t>Ambitious Capable Learners….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i="1" dirty="0">
                          <a:solidFill>
                            <a:srgbClr val="FF6600"/>
                          </a:solidFill>
                          <a:latin typeface="Comic Sans MS" panose="030F0902030302020204" pitchFamily="66" charset="0"/>
                        </a:rPr>
                        <a:t>Enterprising, creative contributors….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7434794"/>
                  </a:ext>
                </a:extLst>
              </a:tr>
              <a:tr h="1736585">
                <a:tc>
                  <a:txBody>
                    <a:bodyPr/>
                    <a:lstStyle/>
                    <a:p>
                      <a:pPr marL="285750" indent="-285750">
                        <a:buFont typeface="Arial" panose="020B0604020202020204" pitchFamily="34" charset="0"/>
                        <a:buChar char="•"/>
                      </a:pPr>
                      <a:r>
                        <a:rPr lang="en-US" sz="1100" dirty="0">
                          <a:latin typeface="Comic Sans MS" panose="030F0902030302020204" pitchFamily="66" charset="0"/>
                        </a:rPr>
                        <a:t>Set high standards and challenge themselves</a:t>
                      </a:r>
                    </a:p>
                    <a:p>
                      <a:pPr marL="285750" indent="-285750">
                        <a:buFont typeface="Arial" panose="020B0604020202020204" pitchFamily="34" charset="0"/>
                        <a:buChar char="•"/>
                      </a:pPr>
                      <a:r>
                        <a:rPr lang="en-US" sz="1100" dirty="0">
                          <a:latin typeface="Comic Sans MS" panose="030F0902030302020204" pitchFamily="66" charset="0"/>
                        </a:rPr>
                        <a:t>Develop knowledge and skills and apply them in different ways</a:t>
                      </a:r>
                    </a:p>
                    <a:p>
                      <a:pPr marL="285750" indent="-285750">
                        <a:buFont typeface="Arial" panose="020B0604020202020204" pitchFamily="34" charset="0"/>
                        <a:buChar char="•"/>
                      </a:pPr>
                      <a:r>
                        <a:rPr lang="en-US" sz="1100" dirty="0">
                          <a:latin typeface="Comic Sans MS" panose="030F0902030302020204" pitchFamily="66" charset="0"/>
                        </a:rPr>
                        <a:t>Ask questions and solve problems</a:t>
                      </a:r>
                    </a:p>
                    <a:p>
                      <a:pPr marL="285750" indent="-285750">
                        <a:buFont typeface="Arial" panose="020B0604020202020204" pitchFamily="34" charset="0"/>
                        <a:buChar char="•"/>
                      </a:pPr>
                      <a:r>
                        <a:rPr lang="en-US" sz="1100" dirty="0">
                          <a:latin typeface="Comic Sans MS" panose="030F0902030302020204" pitchFamily="66" charset="0"/>
                        </a:rPr>
                        <a:t>Communicate their learning in different ways</a:t>
                      </a:r>
                    </a:p>
                    <a:p>
                      <a:pPr marL="285750" indent="-285750">
                        <a:buFont typeface="Arial" panose="020B0604020202020204" pitchFamily="34" charset="0"/>
                        <a:buChar char="•"/>
                      </a:pPr>
                      <a:r>
                        <a:rPr lang="en-US" sz="1100" dirty="0">
                          <a:latin typeface="Comic Sans MS" panose="030F0902030302020204" pitchFamily="66" charset="0"/>
                        </a:rPr>
                        <a:t>Use their digital learning creatively to communicate, find and analyse information</a:t>
                      </a:r>
                    </a:p>
                    <a:p>
                      <a:pPr marL="285750" indent="-285750">
                        <a:buFont typeface="Arial" panose="020B0604020202020204" pitchFamily="34" charset="0"/>
                        <a:buChar char="•"/>
                      </a:pPr>
                      <a:r>
                        <a:rPr lang="en-US" sz="1100" dirty="0">
                          <a:latin typeface="Comic Sans MS" panose="030F0902030302020204" pitchFamily="66" charset="0"/>
                        </a:rPr>
                        <a:t>Use mathematics and numeracy skills</a:t>
                      </a:r>
                    </a:p>
                    <a:p>
                      <a:pPr marL="285750" indent="-285750">
                        <a:buFont typeface="Arial" panose="020B0604020202020204" pitchFamily="34" charset="0"/>
                        <a:buChar char="•"/>
                      </a:pPr>
                      <a:r>
                        <a:rPr lang="en-US" sz="1100" dirty="0">
                          <a:latin typeface="Comic Sans MS" panose="030F0902030302020204" pitchFamily="66" charset="0"/>
                        </a:rPr>
                        <a:t>Research and evaluate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100" dirty="0">
                          <a:latin typeface="Comic Sans MS" panose="030F0902030302020204" pitchFamily="66" charset="0"/>
                        </a:rPr>
                        <a:t>Think creatively</a:t>
                      </a:r>
                    </a:p>
                    <a:p>
                      <a:pPr marL="171450" indent="-171450">
                        <a:buFont typeface="Arial" panose="020B0604020202020204" pitchFamily="34" charset="0"/>
                        <a:buChar char="•"/>
                      </a:pPr>
                      <a:r>
                        <a:rPr lang="en-US" sz="1100" dirty="0">
                          <a:latin typeface="Comic Sans MS" panose="030F0902030302020204" pitchFamily="66" charset="0"/>
                        </a:rPr>
                        <a:t>Apply their knowledge and skills to create ideas</a:t>
                      </a:r>
                    </a:p>
                    <a:p>
                      <a:pPr marL="171450" indent="-171450">
                        <a:buFont typeface="Arial" panose="020B0604020202020204" pitchFamily="34" charset="0"/>
                        <a:buChar char="•"/>
                      </a:pPr>
                      <a:r>
                        <a:rPr lang="en-US" sz="1100" dirty="0">
                          <a:latin typeface="Comic Sans MS" panose="030F0902030302020204" pitchFamily="66" charset="0"/>
                        </a:rPr>
                        <a:t>Take risks</a:t>
                      </a:r>
                    </a:p>
                    <a:p>
                      <a:pPr marL="171450" indent="-171450">
                        <a:buFont typeface="Arial" panose="020B0604020202020204" pitchFamily="34" charset="0"/>
                        <a:buChar char="•"/>
                      </a:pPr>
                      <a:r>
                        <a:rPr lang="en-US" sz="1100" dirty="0">
                          <a:latin typeface="Comic Sans MS" panose="030F0902030302020204" pitchFamily="66" charset="0"/>
                        </a:rPr>
                        <a:t>Problem solve</a:t>
                      </a:r>
                    </a:p>
                    <a:p>
                      <a:pPr marL="171450" indent="-171450">
                        <a:buFont typeface="Arial" panose="020B0604020202020204" pitchFamily="34" charset="0"/>
                        <a:buChar char="•"/>
                      </a:pPr>
                      <a:r>
                        <a:rPr lang="en-US" sz="1100" dirty="0">
                          <a:latin typeface="Comic Sans MS" panose="030F0902030302020204" pitchFamily="66" charset="0"/>
                        </a:rPr>
                        <a:t>Work collaboratively</a:t>
                      </a:r>
                    </a:p>
                    <a:p>
                      <a:pPr marL="171450" indent="-171450">
                        <a:buFont typeface="Arial" panose="020B0604020202020204" pitchFamily="34" charset="0"/>
                        <a:buChar char="•"/>
                      </a:pPr>
                      <a:r>
                        <a:rPr lang="en-US" sz="1100" dirty="0">
                          <a:latin typeface="Comic Sans MS" panose="030F0902030302020204" pitchFamily="66" charset="0"/>
                        </a:rPr>
                        <a:t>Express ideas and emotions in different ways</a:t>
                      </a:r>
                    </a:p>
                    <a:p>
                      <a:pPr marL="171450" indent="-171450">
                        <a:buFont typeface="Arial" panose="020B0604020202020204" pitchFamily="34" charset="0"/>
                        <a:buChar char="•"/>
                      </a:pPr>
                      <a:r>
                        <a:rPr lang="en-US" sz="1100" dirty="0">
                          <a:latin typeface="Comic Sans MS" panose="030F0902030302020204" pitchFamily="66" charset="0"/>
                        </a:rPr>
                        <a:t>Use their energy and skills for the benefit of others</a:t>
                      </a:r>
                    </a:p>
                    <a:p>
                      <a:endParaRPr lang="en-US" sz="1100" dirty="0">
                        <a:latin typeface="Comic Sans MS" panose="030F0902030302020204" pitchFamily="66" charset="0"/>
                      </a:endParaRPr>
                    </a:p>
                    <a:p>
                      <a:endParaRPr lang="en-US" sz="1100" dirty="0">
                        <a:latin typeface="Comic Sans MS" panose="030F09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0116071"/>
                  </a:ext>
                </a:extLst>
              </a:tr>
              <a:tr h="365571">
                <a:tc>
                  <a:txBody>
                    <a:bodyPr/>
                    <a:lstStyle/>
                    <a:p>
                      <a:pPr algn="ctr"/>
                      <a:r>
                        <a:rPr lang="en-US" sz="1400" b="1" i="1" dirty="0">
                          <a:solidFill>
                            <a:srgbClr val="7030A0"/>
                          </a:solidFill>
                          <a:latin typeface="Comic Sans MS" panose="030F0902030302020204" pitchFamily="66" charset="0"/>
                        </a:rPr>
                        <a:t>Healthy, Confident Learners….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rgbClr val="08E8D8"/>
                          </a:solidFill>
                          <a:latin typeface="Comic Sans MS" panose="030F0902030302020204" pitchFamily="66" charset="0"/>
                        </a:rPr>
                        <a:t>Ethical, Informed Citizens….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8712600"/>
                  </a:ext>
                </a:extLst>
              </a:tr>
              <a:tr h="2073239">
                <a:tc>
                  <a:txBody>
                    <a:bodyPr/>
                    <a:lstStyle/>
                    <a:p>
                      <a:pPr marL="171450" indent="-171450">
                        <a:buFont typeface="Arial" panose="020B0604020202020204" pitchFamily="34" charset="0"/>
                        <a:buChar char="•"/>
                      </a:pPr>
                      <a:r>
                        <a:rPr lang="en-US" sz="1100" dirty="0">
                          <a:latin typeface="Comic Sans MS" panose="030F0902030302020204" pitchFamily="66" charset="0"/>
                        </a:rPr>
                        <a:t>Are building their mental and emotional well-being</a:t>
                      </a:r>
                    </a:p>
                    <a:p>
                      <a:pPr marL="171450" indent="-171450">
                        <a:buFont typeface="Arial" panose="020B0604020202020204" pitchFamily="34" charset="0"/>
                        <a:buChar char="•"/>
                      </a:pPr>
                      <a:r>
                        <a:rPr lang="en-US" sz="1100" dirty="0">
                          <a:latin typeface="Comic Sans MS" panose="030F0902030302020204" pitchFamily="66" charset="0"/>
                        </a:rPr>
                        <a:t>Know about the impact of physical health</a:t>
                      </a:r>
                    </a:p>
                    <a:p>
                      <a:pPr marL="171450" indent="-171450">
                        <a:buFont typeface="Arial" panose="020B0604020202020204" pitchFamily="34" charset="0"/>
                        <a:buChar char="•"/>
                      </a:pPr>
                      <a:r>
                        <a:rPr lang="en-US" sz="1100" dirty="0">
                          <a:latin typeface="Comic Sans MS" panose="030F0902030302020204" pitchFamily="66" charset="0"/>
                        </a:rPr>
                        <a:t>Know how to keep themselves safe</a:t>
                      </a:r>
                    </a:p>
                    <a:p>
                      <a:pPr marL="171450" indent="-171450">
                        <a:buFont typeface="Arial" panose="020B0604020202020204" pitchFamily="34" charset="0"/>
                        <a:buChar char="•"/>
                      </a:pPr>
                      <a:r>
                        <a:rPr lang="en-US" sz="1100" dirty="0">
                          <a:latin typeface="Comic Sans MS" panose="030F0902030302020204" pitchFamily="66" charset="0"/>
                        </a:rPr>
                        <a:t>Have the ability to face and overcome challenges</a:t>
                      </a:r>
                    </a:p>
                    <a:p>
                      <a:pPr marL="171450" indent="-171450">
                        <a:buFont typeface="Arial" panose="020B0604020202020204" pitchFamily="34" charset="0"/>
                        <a:buChar char="•"/>
                      </a:pPr>
                      <a:r>
                        <a:rPr lang="en-US" sz="1100" dirty="0">
                          <a:latin typeface="Comic Sans MS" panose="030F0902030302020204" pitchFamily="66" charset="0"/>
                        </a:rPr>
                        <a:t>Have core values and are establishing their spiritual and ethical beliefs</a:t>
                      </a:r>
                    </a:p>
                    <a:p>
                      <a:pPr marL="171450" indent="-171450">
                        <a:buFont typeface="Arial" panose="020B0604020202020204" pitchFamily="34" charset="0"/>
                        <a:buChar char="•"/>
                      </a:pPr>
                      <a:r>
                        <a:rPr lang="en-US" sz="1100" dirty="0">
                          <a:latin typeface="Comic Sans MS" panose="030F0902030302020204" pitchFamily="66" charset="0"/>
                        </a:rPr>
                        <a:t>Form positive relationships based on mutual trust and respect </a:t>
                      </a:r>
                    </a:p>
                    <a:p>
                      <a:pPr marL="171450" indent="-171450">
                        <a:buFont typeface="Arial" panose="020B0604020202020204" pitchFamily="34" charset="0"/>
                        <a:buChar char="•"/>
                      </a:pPr>
                      <a:r>
                        <a:rPr lang="en-US" sz="1100" dirty="0">
                          <a:latin typeface="Comic Sans MS" panose="030F0902030302020204" pitchFamily="66" charset="0"/>
                        </a:rPr>
                        <a:t>Are developing the skills and independence to manage everyday 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100" dirty="0">
                          <a:latin typeface="Comic Sans MS" panose="030F0902030302020204" pitchFamily="66" charset="0"/>
                        </a:rPr>
                        <a:t>Understand the impact of their actions</a:t>
                      </a:r>
                    </a:p>
                    <a:p>
                      <a:pPr marL="171450" indent="-171450">
                        <a:buFont typeface="Arial" panose="020B0604020202020204" pitchFamily="34" charset="0"/>
                        <a:buChar char="•"/>
                      </a:pPr>
                      <a:r>
                        <a:rPr lang="en-US" sz="1100" dirty="0">
                          <a:latin typeface="Comic Sans MS" panose="030F0902030302020204" pitchFamily="66" charset="0"/>
                        </a:rPr>
                        <a:t>Find, evaluate and use evidence to inform their views</a:t>
                      </a:r>
                    </a:p>
                    <a:p>
                      <a:pPr marL="171450" indent="-171450">
                        <a:buFont typeface="Arial" panose="020B0604020202020204" pitchFamily="34" charset="0"/>
                        <a:buChar char="•"/>
                      </a:pPr>
                      <a:r>
                        <a:rPr lang="en-US" sz="1100" dirty="0">
                          <a:latin typeface="Comic Sans MS" panose="030F0902030302020204" pitchFamily="66" charset="0"/>
                        </a:rPr>
                        <a:t>Respect the needs and rights of others as members of a diverse society</a:t>
                      </a:r>
                    </a:p>
                    <a:p>
                      <a:pPr marL="171450" indent="-171450">
                        <a:buFont typeface="Arial" panose="020B0604020202020204" pitchFamily="34" charset="0"/>
                        <a:buChar char="•"/>
                      </a:pPr>
                      <a:r>
                        <a:rPr lang="en-US" sz="1100" dirty="0">
                          <a:latin typeface="Comic Sans MS" panose="030F0902030302020204" pitchFamily="66" charset="0"/>
                        </a:rPr>
                        <a:t>Know about their own culture and community as well as the world around them, now and in the past</a:t>
                      </a:r>
                    </a:p>
                    <a:p>
                      <a:pPr marL="171450" indent="-171450">
                        <a:buFont typeface="Arial" panose="020B0604020202020204" pitchFamily="34" charset="0"/>
                        <a:buChar char="•"/>
                      </a:pPr>
                      <a:r>
                        <a:rPr lang="en-US" sz="1100" dirty="0">
                          <a:latin typeface="Comic Sans MS" panose="030F0902030302020204" pitchFamily="66" charset="0"/>
                        </a:rPr>
                        <a:t>Understand their role in ensuring the sustainability of the planet</a:t>
                      </a:r>
                    </a:p>
                    <a:p>
                      <a:pPr marL="171450" indent="-171450">
                        <a:buFont typeface="Arial" panose="020B0604020202020204" pitchFamily="34" charset="0"/>
                        <a:buChar char="•"/>
                      </a:pPr>
                      <a:r>
                        <a:rPr lang="en-US" sz="1100" dirty="0">
                          <a:latin typeface="Comic Sans MS" panose="030F0902030302020204" pitchFamily="66" charset="0"/>
                        </a:rPr>
                        <a:t>Are committed citizens of the world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4502100"/>
                  </a:ext>
                </a:extLst>
              </a:tr>
            </a:tbl>
          </a:graphicData>
        </a:graphic>
      </p:graphicFrame>
      <p:pic>
        <p:nvPicPr>
          <p:cNvPr id="4" name="Picture 3" descr="Diagram&#10;&#10;Description automatically generated">
            <a:extLst>
              <a:ext uri="{FF2B5EF4-FFF2-40B4-BE49-F238E27FC236}">
                <a16:creationId xmlns:a16="http://schemas.microsoft.com/office/drawing/2014/main" id="{12C772AC-273E-B04D-B30D-81F519BE7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9972" y="74318"/>
            <a:ext cx="1797849" cy="1780942"/>
          </a:xfrm>
          <a:prstGeom prst="rect">
            <a:avLst/>
          </a:prstGeom>
        </p:spPr>
      </p:pic>
      <p:pic>
        <p:nvPicPr>
          <p:cNvPr id="3" name="Picture 2"/>
          <p:cNvPicPr>
            <a:picLocks noChangeAspect="1"/>
          </p:cNvPicPr>
          <p:nvPr/>
        </p:nvPicPr>
        <p:blipFill>
          <a:blip r:embed="rId4"/>
          <a:stretch>
            <a:fillRect/>
          </a:stretch>
        </p:blipFill>
        <p:spPr>
          <a:xfrm rot="20696258">
            <a:off x="174909" y="1989238"/>
            <a:ext cx="1070040" cy="1464125"/>
          </a:xfrm>
          <a:prstGeom prst="rect">
            <a:avLst/>
          </a:prstGeom>
        </p:spPr>
      </p:pic>
      <p:pic>
        <p:nvPicPr>
          <p:cNvPr id="6" name="Picture 5"/>
          <p:cNvPicPr>
            <a:picLocks noChangeAspect="1"/>
          </p:cNvPicPr>
          <p:nvPr/>
        </p:nvPicPr>
        <p:blipFill>
          <a:blip r:embed="rId5"/>
          <a:stretch>
            <a:fillRect/>
          </a:stretch>
        </p:blipFill>
        <p:spPr>
          <a:xfrm rot="593976">
            <a:off x="10766873" y="2097803"/>
            <a:ext cx="1119647" cy="1246994"/>
          </a:xfrm>
          <a:prstGeom prst="rect">
            <a:avLst/>
          </a:prstGeom>
        </p:spPr>
      </p:pic>
      <p:pic>
        <p:nvPicPr>
          <p:cNvPr id="9" name="Picture 8"/>
          <p:cNvPicPr>
            <a:picLocks noChangeAspect="1"/>
          </p:cNvPicPr>
          <p:nvPr/>
        </p:nvPicPr>
        <p:blipFill>
          <a:blip r:embed="rId6"/>
          <a:stretch>
            <a:fillRect/>
          </a:stretch>
        </p:blipFill>
        <p:spPr>
          <a:xfrm>
            <a:off x="9714807" y="3125656"/>
            <a:ext cx="1357746" cy="1115969"/>
          </a:xfrm>
          <a:prstGeom prst="rect">
            <a:avLst/>
          </a:prstGeom>
        </p:spPr>
      </p:pic>
      <p:pic>
        <p:nvPicPr>
          <p:cNvPr id="10" name="Picture 9"/>
          <p:cNvPicPr>
            <a:picLocks noChangeAspect="1"/>
          </p:cNvPicPr>
          <p:nvPr/>
        </p:nvPicPr>
        <p:blipFill>
          <a:blip r:embed="rId7"/>
          <a:stretch>
            <a:fillRect/>
          </a:stretch>
        </p:blipFill>
        <p:spPr>
          <a:xfrm>
            <a:off x="192398" y="4490114"/>
            <a:ext cx="1464850" cy="922877"/>
          </a:xfrm>
          <a:prstGeom prst="rect">
            <a:avLst/>
          </a:prstGeom>
        </p:spPr>
      </p:pic>
      <p:pic>
        <p:nvPicPr>
          <p:cNvPr id="13" name="Picture 12"/>
          <p:cNvPicPr>
            <a:picLocks noChangeAspect="1"/>
          </p:cNvPicPr>
          <p:nvPr/>
        </p:nvPicPr>
        <p:blipFill>
          <a:blip r:embed="rId8"/>
          <a:stretch>
            <a:fillRect/>
          </a:stretch>
        </p:blipFill>
        <p:spPr>
          <a:xfrm>
            <a:off x="864524" y="3305102"/>
            <a:ext cx="1278916" cy="889352"/>
          </a:xfrm>
          <a:prstGeom prst="rect">
            <a:avLst/>
          </a:prstGeom>
        </p:spPr>
      </p:pic>
      <p:pic>
        <p:nvPicPr>
          <p:cNvPr id="14" name="Picture 13"/>
          <p:cNvPicPr>
            <a:picLocks noChangeAspect="1"/>
          </p:cNvPicPr>
          <p:nvPr/>
        </p:nvPicPr>
        <p:blipFill>
          <a:blip r:embed="rId9"/>
          <a:stretch>
            <a:fillRect/>
          </a:stretch>
        </p:blipFill>
        <p:spPr>
          <a:xfrm rot="759550">
            <a:off x="500497" y="5517758"/>
            <a:ext cx="1522606" cy="1078226"/>
          </a:xfrm>
          <a:prstGeom prst="rect">
            <a:avLst/>
          </a:prstGeom>
        </p:spPr>
      </p:pic>
      <p:pic>
        <p:nvPicPr>
          <p:cNvPr id="15" name="Picture 14">
            <a:extLst>
              <a:ext uri="{FF2B5EF4-FFF2-40B4-BE49-F238E27FC236}">
                <a16:creationId xmlns:a16="http://schemas.microsoft.com/office/drawing/2014/main" id="{1CD87B2E-7615-4ECC-AE53-D109B6AFE036}"/>
              </a:ext>
            </a:extLst>
          </p:cNvPr>
          <p:cNvPicPr/>
          <p:nvPr/>
        </p:nvPicPr>
        <p:blipFill>
          <a:blip r:embed="rId10"/>
          <a:stretch>
            <a:fillRect/>
          </a:stretch>
        </p:blipFill>
        <p:spPr>
          <a:xfrm>
            <a:off x="9955303" y="4388409"/>
            <a:ext cx="1898223" cy="1115969"/>
          </a:xfrm>
          <a:prstGeom prst="rect">
            <a:avLst/>
          </a:prstGeom>
        </p:spPr>
      </p:pic>
      <p:pic>
        <p:nvPicPr>
          <p:cNvPr id="1026" name="Picture 2" descr="Image preview">
            <a:extLst>
              <a:ext uri="{FF2B5EF4-FFF2-40B4-BE49-F238E27FC236}">
                <a16:creationId xmlns:a16="http://schemas.microsoft.com/office/drawing/2014/main" id="{7FB67B55-7B53-4BBE-B391-DFAF9A892A6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71424" y="5607533"/>
            <a:ext cx="1582749" cy="114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612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61578" y="284639"/>
            <a:ext cx="5128591" cy="8389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b="1" dirty="0">
                <a:latin typeface="Comic Sans MS" panose="030F0702030302020204" pitchFamily="66" charset="0"/>
              </a:rPr>
              <a:t>Pedagogical Principles</a:t>
            </a:r>
          </a:p>
        </p:txBody>
      </p:sp>
      <p:pic>
        <p:nvPicPr>
          <p:cNvPr id="8" name="Picture 7"/>
          <p:cNvPicPr>
            <a:picLocks noChangeAspect="1"/>
          </p:cNvPicPr>
          <p:nvPr/>
        </p:nvPicPr>
        <p:blipFill>
          <a:blip r:embed="rId2"/>
          <a:stretch>
            <a:fillRect/>
          </a:stretch>
        </p:blipFill>
        <p:spPr>
          <a:xfrm>
            <a:off x="459893" y="177256"/>
            <a:ext cx="929860" cy="946342"/>
          </a:xfrm>
          <a:prstGeom prst="rect">
            <a:avLst/>
          </a:prstGeom>
        </p:spPr>
      </p:pic>
      <p:sp>
        <p:nvSpPr>
          <p:cNvPr id="9" name="Subtitle 2">
            <a:extLst>
              <a:ext uri="{FF2B5EF4-FFF2-40B4-BE49-F238E27FC236}">
                <a16:creationId xmlns:a16="http://schemas.microsoft.com/office/drawing/2014/main" id="{6083A3EC-816B-8D4C-B53D-91B1487F72A9}"/>
              </a:ext>
            </a:extLst>
          </p:cNvPr>
          <p:cNvSpPr txBox="1">
            <a:spLocks/>
          </p:cNvSpPr>
          <p:nvPr/>
        </p:nvSpPr>
        <p:spPr>
          <a:xfrm>
            <a:off x="7032567" y="2112983"/>
            <a:ext cx="4688378" cy="20045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dirty="0">
                <a:latin typeface="Comic Sans MS" panose="030F0702030302020204" pitchFamily="66" charset="0"/>
              </a:rPr>
              <a:t>The 12 pedagogical principles of Curriculum for Wales underpin effective teaching and learning experiences at Gwenfro. </a:t>
            </a:r>
          </a:p>
          <a:p>
            <a:pPr algn="l"/>
            <a:endParaRPr lang="en-GB" sz="1600" dirty="0"/>
          </a:p>
        </p:txBody>
      </p:sp>
      <p:pic>
        <p:nvPicPr>
          <p:cNvPr id="2" name="Picture 1"/>
          <p:cNvPicPr>
            <a:picLocks noChangeAspect="1"/>
          </p:cNvPicPr>
          <p:nvPr/>
        </p:nvPicPr>
        <p:blipFill>
          <a:blip r:embed="rId3"/>
          <a:stretch>
            <a:fillRect/>
          </a:stretch>
        </p:blipFill>
        <p:spPr>
          <a:xfrm>
            <a:off x="363073" y="1508926"/>
            <a:ext cx="6255572" cy="4941752"/>
          </a:xfrm>
          <a:prstGeom prst="rect">
            <a:avLst/>
          </a:prstGeom>
        </p:spPr>
      </p:pic>
      <p:sp>
        <p:nvSpPr>
          <p:cNvPr id="10" name="Subtitle 2">
            <a:extLst>
              <a:ext uri="{FF2B5EF4-FFF2-40B4-BE49-F238E27FC236}">
                <a16:creationId xmlns:a16="http://schemas.microsoft.com/office/drawing/2014/main" id="{6083A3EC-816B-8D4C-B53D-91B1487F72A9}"/>
              </a:ext>
            </a:extLst>
          </p:cNvPr>
          <p:cNvSpPr txBox="1">
            <a:spLocks/>
          </p:cNvSpPr>
          <p:nvPr/>
        </p:nvSpPr>
        <p:spPr>
          <a:xfrm>
            <a:off x="7032567" y="3513512"/>
            <a:ext cx="4688378" cy="20045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dirty="0">
                <a:latin typeface="Comic Sans MS" panose="030F0702030302020204" pitchFamily="66" charset="0"/>
              </a:rPr>
              <a:t>The staff at Gwenfro have invested in developing effective pedagogy in line with local and national developments. </a:t>
            </a:r>
          </a:p>
          <a:p>
            <a:pPr algn="l"/>
            <a:endParaRPr lang="en-GB" sz="1600" dirty="0">
              <a:latin typeface="Comic Sans MS" panose="030F0702030302020204" pitchFamily="66" charset="0"/>
            </a:endParaRPr>
          </a:p>
          <a:p>
            <a:pPr algn="l"/>
            <a:r>
              <a:rPr lang="en-GB" sz="1600" dirty="0">
                <a:latin typeface="Comic Sans MS" panose="030F0702030302020204" pitchFamily="66" charset="0"/>
              </a:rPr>
              <a:t>Staff professional development is always linked to the continued improvement of effective pedagogy. </a:t>
            </a:r>
          </a:p>
          <a:p>
            <a:pPr algn="l"/>
            <a:endParaRPr lang="en-GB" sz="1600" dirty="0"/>
          </a:p>
        </p:txBody>
      </p:sp>
    </p:spTree>
    <p:extLst>
      <p:ext uri="{BB962C8B-B14F-4D97-AF65-F5344CB8AC3E}">
        <p14:creationId xmlns:p14="http://schemas.microsoft.com/office/powerpoint/2010/main" val="4234498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89781" y="338330"/>
            <a:ext cx="5128591" cy="8389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b="1" dirty="0">
                <a:latin typeface="Comic Sans MS" panose="030F0702030302020204" pitchFamily="66" charset="0"/>
              </a:rPr>
              <a:t>Mandatory Elements</a:t>
            </a:r>
          </a:p>
        </p:txBody>
      </p:sp>
      <p:pic>
        <p:nvPicPr>
          <p:cNvPr id="5" name="Picture 4"/>
          <p:cNvPicPr>
            <a:picLocks noChangeAspect="1"/>
          </p:cNvPicPr>
          <p:nvPr/>
        </p:nvPicPr>
        <p:blipFill>
          <a:blip r:embed="rId2"/>
          <a:stretch>
            <a:fillRect/>
          </a:stretch>
        </p:blipFill>
        <p:spPr>
          <a:xfrm>
            <a:off x="321348" y="284639"/>
            <a:ext cx="929860" cy="946342"/>
          </a:xfrm>
          <a:prstGeom prst="rect">
            <a:avLst/>
          </a:prstGeom>
        </p:spPr>
      </p:pic>
      <p:grpSp>
        <p:nvGrpSpPr>
          <p:cNvPr id="24" name="Group 9"/>
          <p:cNvGrpSpPr>
            <a:grpSpLocks/>
          </p:cNvGrpSpPr>
          <p:nvPr/>
        </p:nvGrpSpPr>
        <p:grpSpPr bwMode="auto">
          <a:xfrm>
            <a:off x="5354243" y="1291941"/>
            <a:ext cx="5409364" cy="4894329"/>
            <a:chOff x="2411760" y="1909106"/>
            <a:chExt cx="4527550" cy="4308476"/>
          </a:xfrm>
        </p:grpSpPr>
        <p:sp>
          <p:nvSpPr>
            <p:cNvPr id="25" name="Freeform 24"/>
            <p:cNvSpPr>
              <a:spLocks/>
            </p:cNvSpPr>
            <p:nvPr/>
          </p:nvSpPr>
          <p:spPr bwMode="auto">
            <a:xfrm>
              <a:off x="2411760" y="1909106"/>
              <a:ext cx="2260210" cy="2163147"/>
            </a:xfrm>
            <a:custGeom>
              <a:avLst/>
              <a:gdLst>
                <a:gd name="T0" fmla="*/ 716 w 1425"/>
                <a:gd name="T1" fmla="*/ 516 h 1363"/>
                <a:gd name="T2" fmla="*/ 0 w 1425"/>
                <a:gd name="T3" fmla="*/ 1037 h 1363"/>
                <a:gd name="T4" fmla="*/ 3 w 1425"/>
                <a:gd name="T5" fmla="*/ 1048 h 1363"/>
                <a:gd name="T6" fmla="*/ 971 w 1425"/>
                <a:gd name="T7" fmla="*/ 1363 h 1363"/>
                <a:gd name="T8" fmla="*/ 971 w 1425"/>
                <a:gd name="T9" fmla="*/ 1363 h 1363"/>
                <a:gd name="T10" fmla="*/ 984 w 1425"/>
                <a:gd name="T11" fmla="*/ 1326 h 1363"/>
                <a:gd name="T12" fmla="*/ 1001 w 1425"/>
                <a:gd name="T13" fmla="*/ 1290 h 1363"/>
                <a:gd name="T14" fmla="*/ 1022 w 1425"/>
                <a:gd name="T15" fmla="*/ 1256 h 1363"/>
                <a:gd name="T16" fmla="*/ 1042 w 1425"/>
                <a:gd name="T17" fmla="*/ 1225 h 1363"/>
                <a:gd name="T18" fmla="*/ 1067 w 1425"/>
                <a:gd name="T19" fmla="*/ 1195 h 1363"/>
                <a:gd name="T20" fmla="*/ 1095 w 1425"/>
                <a:gd name="T21" fmla="*/ 1166 h 1363"/>
                <a:gd name="T22" fmla="*/ 1123 w 1425"/>
                <a:gd name="T23" fmla="*/ 1140 h 1363"/>
                <a:gd name="T24" fmla="*/ 1155 w 1425"/>
                <a:gd name="T25" fmla="*/ 1118 h 1363"/>
                <a:gd name="T26" fmla="*/ 1155 w 1425"/>
                <a:gd name="T27" fmla="*/ 1118 h 1363"/>
                <a:gd name="T28" fmla="*/ 1183 w 1425"/>
                <a:gd name="T29" fmla="*/ 1099 h 1363"/>
                <a:gd name="T30" fmla="*/ 1215 w 1425"/>
                <a:gd name="T31" fmla="*/ 1082 h 1363"/>
                <a:gd name="T32" fmla="*/ 1247 w 1425"/>
                <a:gd name="T33" fmla="*/ 1067 h 1363"/>
                <a:gd name="T34" fmla="*/ 1280 w 1425"/>
                <a:gd name="T35" fmla="*/ 1056 h 1363"/>
                <a:gd name="T36" fmla="*/ 1316 w 1425"/>
                <a:gd name="T37" fmla="*/ 1046 h 1363"/>
                <a:gd name="T38" fmla="*/ 1352 w 1425"/>
                <a:gd name="T39" fmla="*/ 1039 h 1363"/>
                <a:gd name="T40" fmla="*/ 1387 w 1425"/>
                <a:gd name="T41" fmla="*/ 1035 h 1363"/>
                <a:gd name="T42" fmla="*/ 1425 w 1425"/>
                <a:gd name="T43" fmla="*/ 1033 h 1363"/>
                <a:gd name="T44" fmla="*/ 1425 w 1425"/>
                <a:gd name="T45" fmla="*/ 0 h 1363"/>
                <a:gd name="T46" fmla="*/ 716 w 1425"/>
                <a:gd name="T47" fmla="*/ 516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5" h="1363">
                  <a:moveTo>
                    <a:pt x="716" y="516"/>
                  </a:moveTo>
                  <a:lnTo>
                    <a:pt x="0" y="1037"/>
                  </a:lnTo>
                  <a:lnTo>
                    <a:pt x="3" y="1048"/>
                  </a:lnTo>
                  <a:lnTo>
                    <a:pt x="971" y="1363"/>
                  </a:lnTo>
                  <a:lnTo>
                    <a:pt x="971" y="1363"/>
                  </a:lnTo>
                  <a:lnTo>
                    <a:pt x="984" y="1326"/>
                  </a:lnTo>
                  <a:lnTo>
                    <a:pt x="1001" y="1290"/>
                  </a:lnTo>
                  <a:lnTo>
                    <a:pt x="1022" y="1256"/>
                  </a:lnTo>
                  <a:lnTo>
                    <a:pt x="1042" y="1225"/>
                  </a:lnTo>
                  <a:lnTo>
                    <a:pt x="1067" y="1195"/>
                  </a:lnTo>
                  <a:lnTo>
                    <a:pt x="1095" y="1166"/>
                  </a:lnTo>
                  <a:lnTo>
                    <a:pt x="1123" y="1140"/>
                  </a:lnTo>
                  <a:lnTo>
                    <a:pt x="1155" y="1118"/>
                  </a:lnTo>
                  <a:lnTo>
                    <a:pt x="1155" y="1118"/>
                  </a:lnTo>
                  <a:lnTo>
                    <a:pt x="1183" y="1099"/>
                  </a:lnTo>
                  <a:lnTo>
                    <a:pt x="1215" y="1082"/>
                  </a:lnTo>
                  <a:lnTo>
                    <a:pt x="1247" y="1067"/>
                  </a:lnTo>
                  <a:lnTo>
                    <a:pt x="1280" y="1056"/>
                  </a:lnTo>
                  <a:lnTo>
                    <a:pt x="1316" y="1046"/>
                  </a:lnTo>
                  <a:lnTo>
                    <a:pt x="1352" y="1039"/>
                  </a:lnTo>
                  <a:lnTo>
                    <a:pt x="1387" y="1035"/>
                  </a:lnTo>
                  <a:lnTo>
                    <a:pt x="1425" y="1033"/>
                  </a:lnTo>
                  <a:lnTo>
                    <a:pt x="1425" y="0"/>
                  </a:lnTo>
                  <a:lnTo>
                    <a:pt x="716" y="516"/>
                  </a:lnTo>
                  <a:close/>
                </a:path>
              </a:pathLst>
            </a:custGeom>
            <a:solidFill>
              <a:schemeClr val="accent6">
                <a:lumMod val="75000"/>
              </a:schemeClr>
            </a:solidFill>
            <a:ln w="4">
              <a:solidFill>
                <a:srgbClr val="000000"/>
              </a:solidFill>
              <a:prstDash val="solid"/>
              <a:round/>
              <a:headEnd/>
              <a:tailEnd/>
            </a:ln>
          </p:spPr>
          <p:txBody>
            <a:bodyPr anchor="ctr"/>
            <a:lstStyle/>
            <a:p>
              <a:pPr algn="ctr" eaLnBrk="1" fontAlgn="auto" hangingPunct="1">
                <a:spcBef>
                  <a:spcPts val="0"/>
                </a:spcBef>
                <a:spcAft>
                  <a:spcPts val="0"/>
                </a:spcAft>
                <a:defRPr/>
              </a:pPr>
              <a:endParaRPr lang="en-GB" sz="1050" dirty="0">
                <a:latin typeface="+mn-lt"/>
                <a:cs typeface="+mn-cs"/>
              </a:endParaRPr>
            </a:p>
          </p:txBody>
        </p:sp>
        <p:sp>
          <p:nvSpPr>
            <p:cNvPr id="26" name="Freeform 25"/>
            <p:cNvSpPr>
              <a:spLocks/>
            </p:cNvSpPr>
            <p:nvPr/>
          </p:nvSpPr>
          <p:spPr bwMode="auto">
            <a:xfrm>
              <a:off x="4671970" y="1909106"/>
              <a:ext cx="2256646" cy="2138202"/>
            </a:xfrm>
            <a:custGeom>
              <a:avLst/>
              <a:gdLst>
                <a:gd name="T0" fmla="*/ 716 w 1421"/>
                <a:gd name="T1" fmla="*/ 521 h 1348"/>
                <a:gd name="T2" fmla="*/ 0 w 1421"/>
                <a:gd name="T3" fmla="*/ 0 h 1348"/>
                <a:gd name="T4" fmla="*/ 0 w 1421"/>
                <a:gd name="T5" fmla="*/ 1033 h 1348"/>
                <a:gd name="T6" fmla="*/ 0 w 1421"/>
                <a:gd name="T7" fmla="*/ 1033 h 1348"/>
                <a:gd name="T8" fmla="*/ 39 w 1421"/>
                <a:gd name="T9" fmla="*/ 1035 h 1348"/>
                <a:gd name="T10" fmla="*/ 77 w 1421"/>
                <a:gd name="T11" fmla="*/ 1039 h 1348"/>
                <a:gd name="T12" fmla="*/ 114 w 1421"/>
                <a:gd name="T13" fmla="*/ 1046 h 1348"/>
                <a:gd name="T14" fmla="*/ 150 w 1421"/>
                <a:gd name="T15" fmla="*/ 1056 h 1348"/>
                <a:gd name="T16" fmla="*/ 183 w 1421"/>
                <a:gd name="T17" fmla="*/ 1069 h 1348"/>
                <a:gd name="T18" fmla="*/ 217 w 1421"/>
                <a:gd name="T19" fmla="*/ 1086 h 1348"/>
                <a:gd name="T20" fmla="*/ 249 w 1421"/>
                <a:gd name="T21" fmla="*/ 1103 h 1348"/>
                <a:gd name="T22" fmla="*/ 279 w 1421"/>
                <a:gd name="T23" fmla="*/ 1123 h 1348"/>
                <a:gd name="T24" fmla="*/ 279 w 1421"/>
                <a:gd name="T25" fmla="*/ 1123 h 1348"/>
                <a:gd name="T26" fmla="*/ 307 w 1421"/>
                <a:gd name="T27" fmla="*/ 1144 h 1348"/>
                <a:gd name="T28" fmla="*/ 333 w 1421"/>
                <a:gd name="T29" fmla="*/ 1168 h 1348"/>
                <a:gd name="T30" fmla="*/ 360 w 1421"/>
                <a:gd name="T31" fmla="*/ 1195 h 1348"/>
                <a:gd name="T32" fmla="*/ 382 w 1421"/>
                <a:gd name="T33" fmla="*/ 1223 h 1348"/>
                <a:gd name="T34" fmla="*/ 403 w 1421"/>
                <a:gd name="T35" fmla="*/ 1251 h 1348"/>
                <a:gd name="T36" fmla="*/ 420 w 1421"/>
                <a:gd name="T37" fmla="*/ 1283 h 1348"/>
                <a:gd name="T38" fmla="*/ 437 w 1421"/>
                <a:gd name="T39" fmla="*/ 1315 h 1348"/>
                <a:gd name="T40" fmla="*/ 450 w 1421"/>
                <a:gd name="T41" fmla="*/ 1348 h 1348"/>
                <a:gd name="T42" fmla="*/ 1421 w 1421"/>
                <a:gd name="T43" fmla="*/ 1033 h 1348"/>
                <a:gd name="T44" fmla="*/ 716 w 1421"/>
                <a:gd name="T45" fmla="*/ 521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21" h="1348">
                  <a:moveTo>
                    <a:pt x="716" y="521"/>
                  </a:moveTo>
                  <a:lnTo>
                    <a:pt x="0" y="0"/>
                  </a:lnTo>
                  <a:lnTo>
                    <a:pt x="0" y="1033"/>
                  </a:lnTo>
                  <a:lnTo>
                    <a:pt x="0" y="1033"/>
                  </a:lnTo>
                  <a:lnTo>
                    <a:pt x="39" y="1035"/>
                  </a:lnTo>
                  <a:lnTo>
                    <a:pt x="77" y="1039"/>
                  </a:lnTo>
                  <a:lnTo>
                    <a:pt x="114" y="1046"/>
                  </a:lnTo>
                  <a:lnTo>
                    <a:pt x="150" y="1056"/>
                  </a:lnTo>
                  <a:lnTo>
                    <a:pt x="183" y="1069"/>
                  </a:lnTo>
                  <a:lnTo>
                    <a:pt x="217" y="1086"/>
                  </a:lnTo>
                  <a:lnTo>
                    <a:pt x="249" y="1103"/>
                  </a:lnTo>
                  <a:lnTo>
                    <a:pt x="279" y="1123"/>
                  </a:lnTo>
                  <a:lnTo>
                    <a:pt x="279" y="1123"/>
                  </a:lnTo>
                  <a:lnTo>
                    <a:pt x="307" y="1144"/>
                  </a:lnTo>
                  <a:lnTo>
                    <a:pt x="333" y="1168"/>
                  </a:lnTo>
                  <a:lnTo>
                    <a:pt x="360" y="1195"/>
                  </a:lnTo>
                  <a:lnTo>
                    <a:pt x="382" y="1223"/>
                  </a:lnTo>
                  <a:lnTo>
                    <a:pt x="403" y="1251"/>
                  </a:lnTo>
                  <a:lnTo>
                    <a:pt x="420" y="1283"/>
                  </a:lnTo>
                  <a:lnTo>
                    <a:pt x="437" y="1315"/>
                  </a:lnTo>
                  <a:lnTo>
                    <a:pt x="450" y="1348"/>
                  </a:lnTo>
                  <a:lnTo>
                    <a:pt x="1421" y="1033"/>
                  </a:lnTo>
                  <a:lnTo>
                    <a:pt x="716" y="521"/>
                  </a:lnTo>
                  <a:close/>
                </a:path>
              </a:pathLst>
            </a:custGeom>
            <a:solidFill>
              <a:schemeClr val="accent6">
                <a:lumMod val="20000"/>
                <a:lumOff val="80000"/>
              </a:schemeClr>
            </a:solidFill>
            <a:ln w="4">
              <a:solidFill>
                <a:srgbClr val="000000"/>
              </a:solidFill>
              <a:prstDash val="solid"/>
              <a:round/>
              <a:headEnd/>
              <a:tailEnd/>
            </a:ln>
          </p:spPr>
          <p:txBody>
            <a:bodyPr anchor="ctr"/>
            <a:lstStyle/>
            <a:p>
              <a:pPr algn="ctr" eaLnBrk="1" fontAlgn="auto" hangingPunct="1">
                <a:spcBef>
                  <a:spcPts val="0"/>
                </a:spcBef>
                <a:spcAft>
                  <a:spcPts val="0"/>
                </a:spcAft>
                <a:defRPr/>
              </a:pPr>
              <a:endParaRPr lang="en-GB" sz="1050" dirty="0">
                <a:latin typeface="+mn-lt"/>
                <a:cs typeface="+mn-cs"/>
              </a:endParaRPr>
            </a:p>
          </p:txBody>
        </p:sp>
        <p:sp>
          <p:nvSpPr>
            <p:cNvPr id="27" name="Freeform 26"/>
            <p:cNvSpPr>
              <a:spLocks/>
            </p:cNvSpPr>
            <p:nvPr/>
          </p:nvSpPr>
          <p:spPr bwMode="auto">
            <a:xfrm>
              <a:off x="5135420" y="3548394"/>
              <a:ext cx="1803890" cy="2654933"/>
            </a:xfrm>
            <a:custGeom>
              <a:avLst/>
              <a:gdLst>
                <a:gd name="T0" fmla="*/ 1131 w 1137"/>
                <a:gd name="T1" fmla="*/ 0 h 1675"/>
                <a:gd name="T2" fmla="*/ 160 w 1137"/>
                <a:gd name="T3" fmla="*/ 315 h 1675"/>
                <a:gd name="T4" fmla="*/ 160 w 1137"/>
                <a:gd name="T5" fmla="*/ 315 h 1675"/>
                <a:gd name="T6" fmla="*/ 173 w 1137"/>
                <a:gd name="T7" fmla="*/ 355 h 1675"/>
                <a:gd name="T8" fmla="*/ 180 w 1137"/>
                <a:gd name="T9" fmla="*/ 394 h 1675"/>
                <a:gd name="T10" fmla="*/ 186 w 1137"/>
                <a:gd name="T11" fmla="*/ 435 h 1675"/>
                <a:gd name="T12" fmla="*/ 188 w 1137"/>
                <a:gd name="T13" fmla="*/ 478 h 1675"/>
                <a:gd name="T14" fmla="*/ 188 w 1137"/>
                <a:gd name="T15" fmla="*/ 478 h 1675"/>
                <a:gd name="T16" fmla="*/ 188 w 1137"/>
                <a:gd name="T17" fmla="*/ 516 h 1675"/>
                <a:gd name="T18" fmla="*/ 182 w 1137"/>
                <a:gd name="T19" fmla="*/ 553 h 1675"/>
                <a:gd name="T20" fmla="*/ 175 w 1137"/>
                <a:gd name="T21" fmla="*/ 591 h 1675"/>
                <a:gd name="T22" fmla="*/ 165 w 1137"/>
                <a:gd name="T23" fmla="*/ 625 h 1675"/>
                <a:gd name="T24" fmla="*/ 165 w 1137"/>
                <a:gd name="T25" fmla="*/ 625 h 1675"/>
                <a:gd name="T26" fmla="*/ 152 w 1137"/>
                <a:gd name="T27" fmla="*/ 660 h 1675"/>
                <a:gd name="T28" fmla="*/ 137 w 1137"/>
                <a:gd name="T29" fmla="*/ 692 h 1675"/>
                <a:gd name="T30" fmla="*/ 120 w 1137"/>
                <a:gd name="T31" fmla="*/ 724 h 1675"/>
                <a:gd name="T32" fmla="*/ 100 w 1137"/>
                <a:gd name="T33" fmla="*/ 754 h 1675"/>
                <a:gd name="T34" fmla="*/ 77 w 1137"/>
                <a:gd name="T35" fmla="*/ 784 h 1675"/>
                <a:gd name="T36" fmla="*/ 55 w 1137"/>
                <a:gd name="T37" fmla="*/ 810 h 1675"/>
                <a:gd name="T38" fmla="*/ 28 w 1137"/>
                <a:gd name="T39" fmla="*/ 835 h 1675"/>
                <a:gd name="T40" fmla="*/ 0 w 1137"/>
                <a:gd name="T41" fmla="*/ 857 h 1675"/>
                <a:gd name="T42" fmla="*/ 595 w 1137"/>
                <a:gd name="T43" fmla="*/ 1675 h 1675"/>
                <a:gd name="T44" fmla="*/ 861 w 1137"/>
                <a:gd name="T45" fmla="*/ 852 h 1675"/>
                <a:gd name="T46" fmla="*/ 1137 w 1137"/>
                <a:gd name="T47" fmla="*/ 4 h 1675"/>
                <a:gd name="T48" fmla="*/ 1131 w 1137"/>
                <a:gd name="T4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7" h="1675">
                  <a:moveTo>
                    <a:pt x="1131" y="0"/>
                  </a:moveTo>
                  <a:lnTo>
                    <a:pt x="160" y="315"/>
                  </a:lnTo>
                  <a:lnTo>
                    <a:pt x="160" y="315"/>
                  </a:lnTo>
                  <a:lnTo>
                    <a:pt x="173" y="355"/>
                  </a:lnTo>
                  <a:lnTo>
                    <a:pt x="180" y="394"/>
                  </a:lnTo>
                  <a:lnTo>
                    <a:pt x="186" y="435"/>
                  </a:lnTo>
                  <a:lnTo>
                    <a:pt x="188" y="478"/>
                  </a:lnTo>
                  <a:lnTo>
                    <a:pt x="188" y="478"/>
                  </a:lnTo>
                  <a:lnTo>
                    <a:pt x="188" y="516"/>
                  </a:lnTo>
                  <a:lnTo>
                    <a:pt x="182" y="553"/>
                  </a:lnTo>
                  <a:lnTo>
                    <a:pt x="175" y="591"/>
                  </a:lnTo>
                  <a:lnTo>
                    <a:pt x="165" y="625"/>
                  </a:lnTo>
                  <a:lnTo>
                    <a:pt x="165" y="625"/>
                  </a:lnTo>
                  <a:lnTo>
                    <a:pt x="152" y="660"/>
                  </a:lnTo>
                  <a:lnTo>
                    <a:pt x="137" y="692"/>
                  </a:lnTo>
                  <a:lnTo>
                    <a:pt x="120" y="724"/>
                  </a:lnTo>
                  <a:lnTo>
                    <a:pt x="100" y="754"/>
                  </a:lnTo>
                  <a:lnTo>
                    <a:pt x="77" y="784"/>
                  </a:lnTo>
                  <a:lnTo>
                    <a:pt x="55" y="810"/>
                  </a:lnTo>
                  <a:lnTo>
                    <a:pt x="28" y="835"/>
                  </a:lnTo>
                  <a:lnTo>
                    <a:pt x="0" y="857"/>
                  </a:lnTo>
                  <a:lnTo>
                    <a:pt x="595" y="1675"/>
                  </a:lnTo>
                  <a:lnTo>
                    <a:pt x="861" y="852"/>
                  </a:lnTo>
                  <a:lnTo>
                    <a:pt x="1137" y="4"/>
                  </a:lnTo>
                  <a:lnTo>
                    <a:pt x="1131" y="0"/>
                  </a:lnTo>
                  <a:close/>
                </a:path>
              </a:pathLst>
            </a:custGeom>
            <a:solidFill>
              <a:schemeClr val="accent6">
                <a:lumMod val="40000"/>
                <a:lumOff val="60000"/>
              </a:schemeClr>
            </a:solidFill>
            <a:ln w="4">
              <a:solidFill>
                <a:srgbClr val="000000"/>
              </a:solidFill>
              <a:prstDash val="solid"/>
              <a:round/>
              <a:headEnd/>
              <a:tailEnd/>
            </a:ln>
          </p:spPr>
          <p:txBody>
            <a:bodyPr anchor="ctr"/>
            <a:lstStyle/>
            <a:p>
              <a:pPr algn="ctr" eaLnBrk="1" fontAlgn="auto" hangingPunct="1">
                <a:spcBef>
                  <a:spcPts val="0"/>
                </a:spcBef>
                <a:spcAft>
                  <a:spcPts val="0"/>
                </a:spcAft>
                <a:defRPr/>
              </a:pPr>
              <a:endParaRPr lang="en-GB" sz="1050" dirty="0">
                <a:latin typeface="+mn-lt"/>
                <a:cs typeface="+mn-cs"/>
              </a:endParaRPr>
            </a:p>
          </p:txBody>
        </p:sp>
        <p:sp>
          <p:nvSpPr>
            <p:cNvPr id="28" name="Freeform 27"/>
            <p:cNvSpPr>
              <a:spLocks/>
            </p:cNvSpPr>
            <p:nvPr/>
          </p:nvSpPr>
          <p:spPr bwMode="auto">
            <a:xfrm>
              <a:off x="2418890" y="3573339"/>
              <a:ext cx="1807456" cy="2644243"/>
            </a:xfrm>
            <a:custGeom>
              <a:avLst/>
              <a:gdLst>
                <a:gd name="T0" fmla="*/ 964 w 1140"/>
                <a:gd name="T1" fmla="*/ 595 h 1667"/>
                <a:gd name="T2" fmla="*/ 964 w 1140"/>
                <a:gd name="T3" fmla="*/ 595 h 1667"/>
                <a:gd name="T4" fmla="*/ 955 w 1140"/>
                <a:gd name="T5" fmla="*/ 563 h 1667"/>
                <a:gd name="T6" fmla="*/ 949 w 1140"/>
                <a:gd name="T7" fmla="*/ 531 h 1667"/>
                <a:gd name="T8" fmla="*/ 945 w 1140"/>
                <a:gd name="T9" fmla="*/ 497 h 1667"/>
                <a:gd name="T10" fmla="*/ 945 w 1140"/>
                <a:gd name="T11" fmla="*/ 463 h 1667"/>
                <a:gd name="T12" fmla="*/ 945 w 1140"/>
                <a:gd name="T13" fmla="*/ 463 h 1667"/>
                <a:gd name="T14" fmla="*/ 945 w 1140"/>
                <a:gd name="T15" fmla="*/ 424 h 1667"/>
                <a:gd name="T16" fmla="*/ 951 w 1140"/>
                <a:gd name="T17" fmla="*/ 387 h 1667"/>
                <a:gd name="T18" fmla="*/ 959 w 1140"/>
                <a:gd name="T19" fmla="*/ 351 h 1667"/>
                <a:gd name="T20" fmla="*/ 968 w 1140"/>
                <a:gd name="T21" fmla="*/ 315 h 1667"/>
                <a:gd name="T22" fmla="*/ 0 w 1140"/>
                <a:gd name="T23" fmla="*/ 0 h 1667"/>
                <a:gd name="T24" fmla="*/ 267 w 1140"/>
                <a:gd name="T25" fmla="*/ 822 h 1667"/>
                <a:gd name="T26" fmla="*/ 540 w 1140"/>
                <a:gd name="T27" fmla="*/ 1667 h 1667"/>
                <a:gd name="T28" fmla="*/ 544 w 1140"/>
                <a:gd name="T29" fmla="*/ 1667 h 1667"/>
                <a:gd name="T30" fmla="*/ 1140 w 1140"/>
                <a:gd name="T31" fmla="*/ 848 h 1667"/>
                <a:gd name="T32" fmla="*/ 1140 w 1140"/>
                <a:gd name="T33" fmla="*/ 848 h 1667"/>
                <a:gd name="T34" fmla="*/ 1109 w 1140"/>
                <a:gd name="T35" fmla="*/ 823 h 1667"/>
                <a:gd name="T36" fmla="*/ 1080 w 1140"/>
                <a:gd name="T37" fmla="*/ 797 h 1667"/>
                <a:gd name="T38" fmla="*/ 1054 w 1140"/>
                <a:gd name="T39" fmla="*/ 767 h 1667"/>
                <a:gd name="T40" fmla="*/ 1032 w 1140"/>
                <a:gd name="T41" fmla="*/ 737 h 1667"/>
                <a:gd name="T42" fmla="*/ 1009 w 1140"/>
                <a:gd name="T43" fmla="*/ 703 h 1667"/>
                <a:gd name="T44" fmla="*/ 992 w 1140"/>
                <a:gd name="T45" fmla="*/ 670 h 1667"/>
                <a:gd name="T46" fmla="*/ 975 w 1140"/>
                <a:gd name="T47" fmla="*/ 632 h 1667"/>
                <a:gd name="T48" fmla="*/ 964 w 1140"/>
                <a:gd name="T49" fmla="*/ 595 h 1667"/>
                <a:gd name="T50" fmla="*/ 964 w 1140"/>
                <a:gd name="T51" fmla="*/ 595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0" h="1667">
                  <a:moveTo>
                    <a:pt x="964" y="595"/>
                  </a:moveTo>
                  <a:lnTo>
                    <a:pt x="964" y="595"/>
                  </a:lnTo>
                  <a:lnTo>
                    <a:pt x="955" y="563"/>
                  </a:lnTo>
                  <a:lnTo>
                    <a:pt x="949" y="531"/>
                  </a:lnTo>
                  <a:lnTo>
                    <a:pt x="945" y="497"/>
                  </a:lnTo>
                  <a:lnTo>
                    <a:pt x="945" y="463"/>
                  </a:lnTo>
                  <a:lnTo>
                    <a:pt x="945" y="463"/>
                  </a:lnTo>
                  <a:lnTo>
                    <a:pt x="945" y="424"/>
                  </a:lnTo>
                  <a:lnTo>
                    <a:pt x="951" y="387"/>
                  </a:lnTo>
                  <a:lnTo>
                    <a:pt x="959" y="351"/>
                  </a:lnTo>
                  <a:lnTo>
                    <a:pt x="968" y="315"/>
                  </a:lnTo>
                  <a:lnTo>
                    <a:pt x="0" y="0"/>
                  </a:lnTo>
                  <a:lnTo>
                    <a:pt x="267" y="822"/>
                  </a:lnTo>
                  <a:lnTo>
                    <a:pt x="540" y="1667"/>
                  </a:lnTo>
                  <a:lnTo>
                    <a:pt x="544" y="1667"/>
                  </a:lnTo>
                  <a:lnTo>
                    <a:pt x="1140" y="848"/>
                  </a:lnTo>
                  <a:lnTo>
                    <a:pt x="1140" y="848"/>
                  </a:lnTo>
                  <a:lnTo>
                    <a:pt x="1109" y="823"/>
                  </a:lnTo>
                  <a:lnTo>
                    <a:pt x="1080" y="797"/>
                  </a:lnTo>
                  <a:lnTo>
                    <a:pt x="1054" y="767"/>
                  </a:lnTo>
                  <a:lnTo>
                    <a:pt x="1032" y="737"/>
                  </a:lnTo>
                  <a:lnTo>
                    <a:pt x="1009" y="703"/>
                  </a:lnTo>
                  <a:lnTo>
                    <a:pt x="992" y="670"/>
                  </a:lnTo>
                  <a:lnTo>
                    <a:pt x="975" y="632"/>
                  </a:lnTo>
                  <a:lnTo>
                    <a:pt x="964" y="595"/>
                  </a:lnTo>
                  <a:lnTo>
                    <a:pt x="964" y="595"/>
                  </a:lnTo>
                  <a:close/>
                </a:path>
              </a:pathLst>
            </a:custGeom>
            <a:solidFill>
              <a:schemeClr val="accent6"/>
            </a:solidFill>
            <a:ln w="4">
              <a:solidFill>
                <a:srgbClr val="000000"/>
              </a:solidFill>
              <a:prstDash val="solid"/>
              <a:round/>
              <a:headEnd/>
              <a:tailEnd/>
            </a:ln>
          </p:spPr>
          <p:txBody>
            <a:bodyPr anchor="ctr"/>
            <a:lstStyle/>
            <a:p>
              <a:pPr algn="ctr" eaLnBrk="1" fontAlgn="auto" hangingPunct="1">
                <a:spcBef>
                  <a:spcPts val="0"/>
                </a:spcBef>
                <a:spcAft>
                  <a:spcPts val="0"/>
                </a:spcAft>
                <a:defRPr/>
              </a:pPr>
              <a:endParaRPr lang="en-GB" sz="1050" dirty="0">
                <a:latin typeface="+mn-lt"/>
                <a:cs typeface="+mn-cs"/>
              </a:endParaRPr>
            </a:p>
          </p:txBody>
        </p:sp>
        <p:sp>
          <p:nvSpPr>
            <p:cNvPr id="29" name="Freeform 28"/>
            <p:cNvSpPr>
              <a:spLocks/>
            </p:cNvSpPr>
            <p:nvPr/>
          </p:nvSpPr>
          <p:spPr bwMode="auto">
            <a:xfrm>
              <a:off x="3281620" y="4909716"/>
              <a:ext cx="2798526" cy="1307866"/>
            </a:xfrm>
            <a:custGeom>
              <a:avLst/>
              <a:gdLst>
                <a:gd name="T0" fmla="*/ 1168 w 1763"/>
                <a:gd name="T1" fmla="*/ 0 h 825"/>
                <a:gd name="T2" fmla="*/ 1168 w 1763"/>
                <a:gd name="T3" fmla="*/ 0 h 825"/>
                <a:gd name="T4" fmla="*/ 1138 w 1763"/>
                <a:gd name="T5" fmla="*/ 23 h 825"/>
                <a:gd name="T6" fmla="*/ 1105 w 1763"/>
                <a:gd name="T7" fmla="*/ 41 h 825"/>
                <a:gd name="T8" fmla="*/ 1071 w 1763"/>
                <a:gd name="T9" fmla="*/ 58 h 825"/>
                <a:gd name="T10" fmla="*/ 1035 w 1763"/>
                <a:gd name="T11" fmla="*/ 73 h 825"/>
                <a:gd name="T12" fmla="*/ 998 w 1763"/>
                <a:gd name="T13" fmla="*/ 85 h 825"/>
                <a:gd name="T14" fmla="*/ 958 w 1763"/>
                <a:gd name="T15" fmla="*/ 92 h 825"/>
                <a:gd name="T16" fmla="*/ 919 w 1763"/>
                <a:gd name="T17" fmla="*/ 98 h 825"/>
                <a:gd name="T18" fmla="*/ 878 w 1763"/>
                <a:gd name="T19" fmla="*/ 100 h 825"/>
                <a:gd name="T20" fmla="*/ 878 w 1763"/>
                <a:gd name="T21" fmla="*/ 100 h 825"/>
                <a:gd name="T22" fmla="*/ 840 w 1763"/>
                <a:gd name="T23" fmla="*/ 98 h 825"/>
                <a:gd name="T24" fmla="*/ 801 w 1763"/>
                <a:gd name="T25" fmla="*/ 92 h 825"/>
                <a:gd name="T26" fmla="*/ 763 w 1763"/>
                <a:gd name="T27" fmla="*/ 85 h 825"/>
                <a:gd name="T28" fmla="*/ 728 w 1763"/>
                <a:gd name="T29" fmla="*/ 75 h 825"/>
                <a:gd name="T30" fmla="*/ 692 w 1763"/>
                <a:gd name="T31" fmla="*/ 60 h 825"/>
                <a:gd name="T32" fmla="*/ 658 w 1763"/>
                <a:gd name="T33" fmla="*/ 45 h 825"/>
                <a:gd name="T34" fmla="*/ 626 w 1763"/>
                <a:gd name="T35" fmla="*/ 26 h 825"/>
                <a:gd name="T36" fmla="*/ 596 w 1763"/>
                <a:gd name="T37" fmla="*/ 6 h 825"/>
                <a:gd name="T38" fmla="*/ 0 w 1763"/>
                <a:gd name="T39" fmla="*/ 825 h 825"/>
                <a:gd name="T40" fmla="*/ 878 w 1763"/>
                <a:gd name="T41" fmla="*/ 825 h 825"/>
                <a:gd name="T42" fmla="*/ 1761 w 1763"/>
                <a:gd name="T43" fmla="*/ 825 h 825"/>
                <a:gd name="T44" fmla="*/ 1763 w 1763"/>
                <a:gd name="T45" fmla="*/ 818 h 825"/>
                <a:gd name="T46" fmla="*/ 1168 w 1763"/>
                <a:gd name="T47" fmla="*/ 0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63" h="825">
                  <a:moveTo>
                    <a:pt x="1168" y="0"/>
                  </a:moveTo>
                  <a:lnTo>
                    <a:pt x="1168" y="0"/>
                  </a:lnTo>
                  <a:lnTo>
                    <a:pt x="1138" y="23"/>
                  </a:lnTo>
                  <a:lnTo>
                    <a:pt x="1105" y="41"/>
                  </a:lnTo>
                  <a:lnTo>
                    <a:pt x="1071" y="58"/>
                  </a:lnTo>
                  <a:lnTo>
                    <a:pt x="1035" y="73"/>
                  </a:lnTo>
                  <a:lnTo>
                    <a:pt x="998" y="85"/>
                  </a:lnTo>
                  <a:lnTo>
                    <a:pt x="958" y="92"/>
                  </a:lnTo>
                  <a:lnTo>
                    <a:pt x="919" y="98"/>
                  </a:lnTo>
                  <a:lnTo>
                    <a:pt x="878" y="100"/>
                  </a:lnTo>
                  <a:lnTo>
                    <a:pt x="878" y="100"/>
                  </a:lnTo>
                  <a:lnTo>
                    <a:pt x="840" y="98"/>
                  </a:lnTo>
                  <a:lnTo>
                    <a:pt x="801" y="92"/>
                  </a:lnTo>
                  <a:lnTo>
                    <a:pt x="763" y="85"/>
                  </a:lnTo>
                  <a:lnTo>
                    <a:pt x="728" y="75"/>
                  </a:lnTo>
                  <a:lnTo>
                    <a:pt x="692" y="60"/>
                  </a:lnTo>
                  <a:lnTo>
                    <a:pt x="658" y="45"/>
                  </a:lnTo>
                  <a:lnTo>
                    <a:pt x="626" y="26"/>
                  </a:lnTo>
                  <a:lnTo>
                    <a:pt x="596" y="6"/>
                  </a:lnTo>
                  <a:lnTo>
                    <a:pt x="0" y="825"/>
                  </a:lnTo>
                  <a:lnTo>
                    <a:pt x="878" y="825"/>
                  </a:lnTo>
                  <a:lnTo>
                    <a:pt x="1761" y="825"/>
                  </a:lnTo>
                  <a:lnTo>
                    <a:pt x="1763" y="818"/>
                  </a:lnTo>
                  <a:lnTo>
                    <a:pt x="1168" y="0"/>
                  </a:lnTo>
                  <a:close/>
                </a:path>
              </a:pathLst>
            </a:custGeom>
            <a:solidFill>
              <a:schemeClr val="accent6">
                <a:lumMod val="60000"/>
                <a:lumOff val="40000"/>
              </a:schemeClr>
            </a:solidFill>
            <a:ln w="4">
              <a:solidFill>
                <a:srgbClr val="000000"/>
              </a:solidFill>
              <a:prstDash val="solid"/>
              <a:round/>
              <a:headEnd/>
              <a:tailEnd/>
            </a:ln>
          </p:spPr>
          <p:txBody>
            <a:bodyPr anchor="ctr"/>
            <a:lstStyle/>
            <a:p>
              <a:pPr algn="ctr" eaLnBrk="1" fontAlgn="auto" hangingPunct="1">
                <a:spcBef>
                  <a:spcPts val="0"/>
                </a:spcBef>
                <a:spcAft>
                  <a:spcPts val="0"/>
                </a:spcAft>
                <a:defRPr/>
              </a:pPr>
              <a:endParaRPr lang="en-GB" sz="1050" dirty="0">
                <a:latin typeface="+mn-lt"/>
                <a:cs typeface="+mn-cs"/>
              </a:endParaRPr>
            </a:p>
          </p:txBody>
        </p:sp>
        <p:sp>
          <p:nvSpPr>
            <p:cNvPr id="30" name="Freeform 29"/>
            <p:cNvSpPr>
              <a:spLocks/>
            </p:cNvSpPr>
            <p:nvPr/>
          </p:nvSpPr>
          <p:spPr bwMode="auto">
            <a:xfrm>
              <a:off x="3916190" y="3548394"/>
              <a:ext cx="1515126" cy="1518123"/>
            </a:xfrm>
            <a:custGeom>
              <a:avLst/>
              <a:gdLst>
                <a:gd name="T0" fmla="*/ 955 w 955"/>
                <a:gd name="T1" fmla="*/ 478 h 957"/>
                <a:gd name="T2" fmla="*/ 953 w 955"/>
                <a:gd name="T3" fmla="*/ 527 h 957"/>
                <a:gd name="T4" fmla="*/ 945 w 955"/>
                <a:gd name="T5" fmla="*/ 574 h 957"/>
                <a:gd name="T6" fmla="*/ 934 w 955"/>
                <a:gd name="T7" fmla="*/ 621 h 957"/>
                <a:gd name="T8" fmla="*/ 917 w 955"/>
                <a:gd name="T9" fmla="*/ 664 h 957"/>
                <a:gd name="T10" fmla="*/ 899 w 955"/>
                <a:gd name="T11" fmla="*/ 707 h 957"/>
                <a:gd name="T12" fmla="*/ 846 w 955"/>
                <a:gd name="T13" fmla="*/ 782 h 957"/>
                <a:gd name="T14" fmla="*/ 782 w 955"/>
                <a:gd name="T15" fmla="*/ 848 h 957"/>
                <a:gd name="T16" fmla="*/ 705 w 955"/>
                <a:gd name="T17" fmla="*/ 898 h 957"/>
                <a:gd name="T18" fmla="*/ 664 w 955"/>
                <a:gd name="T19" fmla="*/ 919 h 957"/>
                <a:gd name="T20" fmla="*/ 619 w 955"/>
                <a:gd name="T21" fmla="*/ 934 h 957"/>
                <a:gd name="T22" fmla="*/ 574 w 955"/>
                <a:gd name="T23" fmla="*/ 947 h 957"/>
                <a:gd name="T24" fmla="*/ 527 w 955"/>
                <a:gd name="T25" fmla="*/ 955 h 957"/>
                <a:gd name="T26" fmla="*/ 477 w 955"/>
                <a:gd name="T27" fmla="*/ 957 h 957"/>
                <a:gd name="T28" fmla="*/ 452 w 955"/>
                <a:gd name="T29" fmla="*/ 957 h 957"/>
                <a:gd name="T30" fmla="*/ 405 w 955"/>
                <a:gd name="T31" fmla="*/ 951 h 957"/>
                <a:gd name="T32" fmla="*/ 359 w 955"/>
                <a:gd name="T33" fmla="*/ 942 h 957"/>
                <a:gd name="T34" fmla="*/ 314 w 955"/>
                <a:gd name="T35" fmla="*/ 927 h 957"/>
                <a:gd name="T36" fmla="*/ 270 w 955"/>
                <a:gd name="T37" fmla="*/ 910 h 957"/>
                <a:gd name="T38" fmla="*/ 210 w 955"/>
                <a:gd name="T39" fmla="*/ 874 h 957"/>
                <a:gd name="T40" fmla="*/ 139 w 955"/>
                <a:gd name="T41" fmla="*/ 816 h 957"/>
                <a:gd name="T42" fmla="*/ 81 w 955"/>
                <a:gd name="T43" fmla="*/ 747 h 957"/>
                <a:gd name="T44" fmla="*/ 47 w 955"/>
                <a:gd name="T45" fmla="*/ 687 h 957"/>
                <a:gd name="T46" fmla="*/ 29 w 955"/>
                <a:gd name="T47" fmla="*/ 643 h 957"/>
                <a:gd name="T48" fmla="*/ 15 w 955"/>
                <a:gd name="T49" fmla="*/ 598 h 957"/>
                <a:gd name="T50" fmla="*/ 4 w 955"/>
                <a:gd name="T51" fmla="*/ 552 h 957"/>
                <a:gd name="T52" fmla="*/ 0 w 955"/>
                <a:gd name="T53" fmla="*/ 503 h 957"/>
                <a:gd name="T54" fmla="*/ 0 w 955"/>
                <a:gd name="T55" fmla="*/ 478 h 957"/>
                <a:gd name="T56" fmla="*/ 2 w 955"/>
                <a:gd name="T57" fmla="*/ 430 h 957"/>
                <a:gd name="T58" fmla="*/ 10 w 955"/>
                <a:gd name="T59" fmla="*/ 383 h 957"/>
                <a:gd name="T60" fmla="*/ 21 w 955"/>
                <a:gd name="T61" fmla="*/ 336 h 957"/>
                <a:gd name="T62" fmla="*/ 38 w 955"/>
                <a:gd name="T63" fmla="*/ 293 h 957"/>
                <a:gd name="T64" fmla="*/ 57 w 955"/>
                <a:gd name="T65" fmla="*/ 250 h 957"/>
                <a:gd name="T66" fmla="*/ 109 w 955"/>
                <a:gd name="T67" fmla="*/ 175 h 957"/>
                <a:gd name="T68" fmla="*/ 173 w 955"/>
                <a:gd name="T69" fmla="*/ 109 h 957"/>
                <a:gd name="T70" fmla="*/ 250 w 955"/>
                <a:gd name="T71" fmla="*/ 58 h 957"/>
                <a:gd name="T72" fmla="*/ 291 w 955"/>
                <a:gd name="T73" fmla="*/ 38 h 957"/>
                <a:gd name="T74" fmla="*/ 336 w 955"/>
                <a:gd name="T75" fmla="*/ 23 h 957"/>
                <a:gd name="T76" fmla="*/ 381 w 955"/>
                <a:gd name="T77" fmla="*/ 10 h 957"/>
                <a:gd name="T78" fmla="*/ 428 w 955"/>
                <a:gd name="T79" fmla="*/ 2 h 957"/>
                <a:gd name="T80" fmla="*/ 477 w 955"/>
                <a:gd name="T81" fmla="*/ 0 h 957"/>
                <a:gd name="T82" fmla="*/ 503 w 955"/>
                <a:gd name="T83" fmla="*/ 0 h 957"/>
                <a:gd name="T84" fmla="*/ 550 w 955"/>
                <a:gd name="T85" fmla="*/ 6 h 957"/>
                <a:gd name="T86" fmla="*/ 597 w 955"/>
                <a:gd name="T87" fmla="*/ 15 h 957"/>
                <a:gd name="T88" fmla="*/ 642 w 955"/>
                <a:gd name="T89" fmla="*/ 30 h 957"/>
                <a:gd name="T90" fmla="*/ 685 w 955"/>
                <a:gd name="T91" fmla="*/ 47 h 957"/>
                <a:gd name="T92" fmla="*/ 745 w 955"/>
                <a:gd name="T93" fmla="*/ 83 h 957"/>
                <a:gd name="T94" fmla="*/ 816 w 955"/>
                <a:gd name="T95" fmla="*/ 141 h 957"/>
                <a:gd name="T96" fmla="*/ 874 w 955"/>
                <a:gd name="T97" fmla="*/ 210 h 957"/>
                <a:gd name="T98" fmla="*/ 908 w 955"/>
                <a:gd name="T99" fmla="*/ 270 h 957"/>
                <a:gd name="T100" fmla="*/ 927 w 955"/>
                <a:gd name="T101" fmla="*/ 313 h 957"/>
                <a:gd name="T102" fmla="*/ 940 w 955"/>
                <a:gd name="T103" fmla="*/ 358 h 957"/>
                <a:gd name="T104" fmla="*/ 949 w 955"/>
                <a:gd name="T105" fmla="*/ 405 h 957"/>
                <a:gd name="T106" fmla="*/ 955 w 955"/>
                <a:gd name="T107" fmla="*/ 454 h 957"/>
                <a:gd name="T108" fmla="*/ 955 w 955"/>
                <a:gd name="T109" fmla="*/ 478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55" h="957">
                  <a:moveTo>
                    <a:pt x="955" y="478"/>
                  </a:moveTo>
                  <a:lnTo>
                    <a:pt x="955" y="478"/>
                  </a:lnTo>
                  <a:lnTo>
                    <a:pt x="955" y="503"/>
                  </a:lnTo>
                  <a:lnTo>
                    <a:pt x="953" y="527"/>
                  </a:lnTo>
                  <a:lnTo>
                    <a:pt x="949" y="552"/>
                  </a:lnTo>
                  <a:lnTo>
                    <a:pt x="945" y="574"/>
                  </a:lnTo>
                  <a:lnTo>
                    <a:pt x="940" y="598"/>
                  </a:lnTo>
                  <a:lnTo>
                    <a:pt x="934" y="621"/>
                  </a:lnTo>
                  <a:lnTo>
                    <a:pt x="927" y="643"/>
                  </a:lnTo>
                  <a:lnTo>
                    <a:pt x="917" y="664"/>
                  </a:lnTo>
                  <a:lnTo>
                    <a:pt x="908" y="687"/>
                  </a:lnTo>
                  <a:lnTo>
                    <a:pt x="899" y="707"/>
                  </a:lnTo>
                  <a:lnTo>
                    <a:pt x="874" y="747"/>
                  </a:lnTo>
                  <a:lnTo>
                    <a:pt x="846" y="782"/>
                  </a:lnTo>
                  <a:lnTo>
                    <a:pt x="816" y="816"/>
                  </a:lnTo>
                  <a:lnTo>
                    <a:pt x="782" y="848"/>
                  </a:lnTo>
                  <a:lnTo>
                    <a:pt x="745" y="874"/>
                  </a:lnTo>
                  <a:lnTo>
                    <a:pt x="705" y="898"/>
                  </a:lnTo>
                  <a:lnTo>
                    <a:pt x="685" y="910"/>
                  </a:lnTo>
                  <a:lnTo>
                    <a:pt x="664" y="919"/>
                  </a:lnTo>
                  <a:lnTo>
                    <a:pt x="642" y="927"/>
                  </a:lnTo>
                  <a:lnTo>
                    <a:pt x="619" y="934"/>
                  </a:lnTo>
                  <a:lnTo>
                    <a:pt x="597" y="942"/>
                  </a:lnTo>
                  <a:lnTo>
                    <a:pt x="574" y="947"/>
                  </a:lnTo>
                  <a:lnTo>
                    <a:pt x="550" y="951"/>
                  </a:lnTo>
                  <a:lnTo>
                    <a:pt x="527" y="955"/>
                  </a:lnTo>
                  <a:lnTo>
                    <a:pt x="503" y="957"/>
                  </a:lnTo>
                  <a:lnTo>
                    <a:pt x="477" y="957"/>
                  </a:lnTo>
                  <a:lnTo>
                    <a:pt x="477" y="957"/>
                  </a:lnTo>
                  <a:lnTo>
                    <a:pt x="452" y="957"/>
                  </a:lnTo>
                  <a:lnTo>
                    <a:pt x="428" y="955"/>
                  </a:lnTo>
                  <a:lnTo>
                    <a:pt x="405" y="951"/>
                  </a:lnTo>
                  <a:lnTo>
                    <a:pt x="381" y="947"/>
                  </a:lnTo>
                  <a:lnTo>
                    <a:pt x="359" y="942"/>
                  </a:lnTo>
                  <a:lnTo>
                    <a:pt x="336" y="934"/>
                  </a:lnTo>
                  <a:lnTo>
                    <a:pt x="314" y="927"/>
                  </a:lnTo>
                  <a:lnTo>
                    <a:pt x="291" y="919"/>
                  </a:lnTo>
                  <a:lnTo>
                    <a:pt x="270" y="910"/>
                  </a:lnTo>
                  <a:lnTo>
                    <a:pt x="250" y="898"/>
                  </a:lnTo>
                  <a:lnTo>
                    <a:pt x="210" y="874"/>
                  </a:lnTo>
                  <a:lnTo>
                    <a:pt x="173" y="848"/>
                  </a:lnTo>
                  <a:lnTo>
                    <a:pt x="139" y="816"/>
                  </a:lnTo>
                  <a:lnTo>
                    <a:pt x="109" y="782"/>
                  </a:lnTo>
                  <a:lnTo>
                    <a:pt x="81" y="747"/>
                  </a:lnTo>
                  <a:lnTo>
                    <a:pt x="57" y="707"/>
                  </a:lnTo>
                  <a:lnTo>
                    <a:pt x="47" y="687"/>
                  </a:lnTo>
                  <a:lnTo>
                    <a:pt x="38" y="664"/>
                  </a:lnTo>
                  <a:lnTo>
                    <a:pt x="29" y="643"/>
                  </a:lnTo>
                  <a:lnTo>
                    <a:pt x="21" y="621"/>
                  </a:lnTo>
                  <a:lnTo>
                    <a:pt x="15" y="598"/>
                  </a:lnTo>
                  <a:lnTo>
                    <a:pt x="10" y="574"/>
                  </a:lnTo>
                  <a:lnTo>
                    <a:pt x="4" y="552"/>
                  </a:lnTo>
                  <a:lnTo>
                    <a:pt x="2" y="527"/>
                  </a:lnTo>
                  <a:lnTo>
                    <a:pt x="0" y="503"/>
                  </a:lnTo>
                  <a:lnTo>
                    <a:pt x="0" y="478"/>
                  </a:lnTo>
                  <a:lnTo>
                    <a:pt x="0" y="478"/>
                  </a:lnTo>
                  <a:lnTo>
                    <a:pt x="0" y="454"/>
                  </a:lnTo>
                  <a:lnTo>
                    <a:pt x="2" y="430"/>
                  </a:lnTo>
                  <a:lnTo>
                    <a:pt x="4" y="405"/>
                  </a:lnTo>
                  <a:lnTo>
                    <a:pt x="10" y="383"/>
                  </a:lnTo>
                  <a:lnTo>
                    <a:pt x="15" y="358"/>
                  </a:lnTo>
                  <a:lnTo>
                    <a:pt x="21" y="336"/>
                  </a:lnTo>
                  <a:lnTo>
                    <a:pt x="29" y="313"/>
                  </a:lnTo>
                  <a:lnTo>
                    <a:pt x="38" y="293"/>
                  </a:lnTo>
                  <a:lnTo>
                    <a:pt x="47" y="270"/>
                  </a:lnTo>
                  <a:lnTo>
                    <a:pt x="57" y="250"/>
                  </a:lnTo>
                  <a:lnTo>
                    <a:pt x="81" y="210"/>
                  </a:lnTo>
                  <a:lnTo>
                    <a:pt x="109" y="175"/>
                  </a:lnTo>
                  <a:lnTo>
                    <a:pt x="139" y="141"/>
                  </a:lnTo>
                  <a:lnTo>
                    <a:pt x="173" y="109"/>
                  </a:lnTo>
                  <a:lnTo>
                    <a:pt x="210" y="83"/>
                  </a:lnTo>
                  <a:lnTo>
                    <a:pt x="250" y="58"/>
                  </a:lnTo>
                  <a:lnTo>
                    <a:pt x="270" y="47"/>
                  </a:lnTo>
                  <a:lnTo>
                    <a:pt x="291" y="38"/>
                  </a:lnTo>
                  <a:lnTo>
                    <a:pt x="314" y="30"/>
                  </a:lnTo>
                  <a:lnTo>
                    <a:pt x="336" y="23"/>
                  </a:lnTo>
                  <a:lnTo>
                    <a:pt x="359" y="15"/>
                  </a:lnTo>
                  <a:lnTo>
                    <a:pt x="381" y="10"/>
                  </a:lnTo>
                  <a:lnTo>
                    <a:pt x="405" y="6"/>
                  </a:lnTo>
                  <a:lnTo>
                    <a:pt x="428" y="2"/>
                  </a:lnTo>
                  <a:lnTo>
                    <a:pt x="452" y="0"/>
                  </a:lnTo>
                  <a:lnTo>
                    <a:pt x="477" y="0"/>
                  </a:lnTo>
                  <a:lnTo>
                    <a:pt x="477" y="0"/>
                  </a:lnTo>
                  <a:lnTo>
                    <a:pt x="503" y="0"/>
                  </a:lnTo>
                  <a:lnTo>
                    <a:pt x="527" y="2"/>
                  </a:lnTo>
                  <a:lnTo>
                    <a:pt x="550" y="6"/>
                  </a:lnTo>
                  <a:lnTo>
                    <a:pt x="574" y="10"/>
                  </a:lnTo>
                  <a:lnTo>
                    <a:pt x="597" y="15"/>
                  </a:lnTo>
                  <a:lnTo>
                    <a:pt x="619" y="23"/>
                  </a:lnTo>
                  <a:lnTo>
                    <a:pt x="642" y="30"/>
                  </a:lnTo>
                  <a:lnTo>
                    <a:pt x="664" y="38"/>
                  </a:lnTo>
                  <a:lnTo>
                    <a:pt x="685" y="47"/>
                  </a:lnTo>
                  <a:lnTo>
                    <a:pt x="705" y="58"/>
                  </a:lnTo>
                  <a:lnTo>
                    <a:pt x="745" y="83"/>
                  </a:lnTo>
                  <a:lnTo>
                    <a:pt x="782" y="109"/>
                  </a:lnTo>
                  <a:lnTo>
                    <a:pt x="816" y="141"/>
                  </a:lnTo>
                  <a:lnTo>
                    <a:pt x="846" y="175"/>
                  </a:lnTo>
                  <a:lnTo>
                    <a:pt x="874" y="210"/>
                  </a:lnTo>
                  <a:lnTo>
                    <a:pt x="899" y="250"/>
                  </a:lnTo>
                  <a:lnTo>
                    <a:pt x="908" y="270"/>
                  </a:lnTo>
                  <a:lnTo>
                    <a:pt x="917" y="293"/>
                  </a:lnTo>
                  <a:lnTo>
                    <a:pt x="927" y="313"/>
                  </a:lnTo>
                  <a:lnTo>
                    <a:pt x="934" y="336"/>
                  </a:lnTo>
                  <a:lnTo>
                    <a:pt x="940" y="358"/>
                  </a:lnTo>
                  <a:lnTo>
                    <a:pt x="945" y="383"/>
                  </a:lnTo>
                  <a:lnTo>
                    <a:pt x="949" y="405"/>
                  </a:lnTo>
                  <a:lnTo>
                    <a:pt x="953" y="430"/>
                  </a:lnTo>
                  <a:lnTo>
                    <a:pt x="955" y="454"/>
                  </a:lnTo>
                  <a:lnTo>
                    <a:pt x="955" y="478"/>
                  </a:lnTo>
                  <a:lnTo>
                    <a:pt x="955" y="478"/>
                  </a:lnTo>
                  <a:close/>
                </a:path>
              </a:pathLst>
            </a:custGeom>
            <a:solidFill>
              <a:srgbClr val="92D050"/>
            </a:solidFill>
            <a:ln w="4">
              <a:solidFill>
                <a:srgbClr val="000000"/>
              </a:solidFill>
              <a:prstDash val="solid"/>
              <a:round/>
              <a:headEnd/>
              <a:tailEnd/>
            </a:ln>
          </p:spPr>
          <p:txBody>
            <a:bodyPr anchor="ctr"/>
            <a:lstStyle/>
            <a:p>
              <a:pPr algn="ctr" eaLnBrk="1" fontAlgn="auto" hangingPunct="1">
                <a:spcBef>
                  <a:spcPts val="0"/>
                </a:spcBef>
                <a:spcAft>
                  <a:spcPts val="0"/>
                </a:spcAft>
                <a:defRPr/>
              </a:pPr>
              <a:r>
                <a:rPr lang="en-US" sz="1600" dirty="0">
                  <a:solidFill>
                    <a:schemeClr val="bg1"/>
                  </a:solidFill>
                  <a:latin typeface="Comic Sans MS" panose="030F0702030302020204" pitchFamily="66" charset="0"/>
                </a:rPr>
                <a:t>MANDATORY ELEMENTS</a:t>
              </a:r>
              <a:endParaRPr lang="en-GB" sz="1600" dirty="0">
                <a:solidFill>
                  <a:schemeClr val="bg1"/>
                </a:solidFill>
                <a:latin typeface="Comic Sans MS" panose="030F0702030302020204" pitchFamily="66" charset="0"/>
              </a:endParaRPr>
            </a:p>
          </p:txBody>
        </p:sp>
      </p:grpSp>
      <p:sp>
        <p:nvSpPr>
          <p:cNvPr id="21" name="TextBox 20">
            <a:extLst>
              <a:ext uri="{FF2B5EF4-FFF2-40B4-BE49-F238E27FC236}">
                <a16:creationId xmlns:a16="http://schemas.microsoft.com/office/drawing/2014/main" id="{6AEAA66F-25D3-732A-65B9-E4A23D9629EA}"/>
              </a:ext>
            </a:extLst>
          </p:cNvPr>
          <p:cNvSpPr txBox="1"/>
          <p:nvPr/>
        </p:nvSpPr>
        <p:spPr>
          <a:xfrm>
            <a:off x="6172147" y="2370304"/>
            <a:ext cx="1693828" cy="923330"/>
          </a:xfrm>
          <a:prstGeom prst="rect">
            <a:avLst/>
          </a:prstGeom>
          <a:noFill/>
        </p:spPr>
        <p:txBody>
          <a:bodyPr wrap="square" rtlCol="0">
            <a:spAutoFit/>
          </a:bodyPr>
          <a:lstStyle/>
          <a:p>
            <a:pPr algn="ctr">
              <a:spcBef>
                <a:spcPct val="0"/>
              </a:spcBef>
            </a:pPr>
            <a:r>
              <a:rPr lang="en-US" altLang="en-US" dirty="0">
                <a:solidFill>
                  <a:schemeClr val="bg1"/>
                </a:solidFill>
                <a:latin typeface="Comic Sans MS" panose="030F0902030302020204" pitchFamily="66" charset="0"/>
              </a:rPr>
              <a:t>CROSS CURRICULAR SKILLS</a:t>
            </a:r>
            <a:endParaRPr lang="en-GB" altLang="en-US" dirty="0">
              <a:solidFill>
                <a:schemeClr val="bg1"/>
              </a:solidFill>
              <a:latin typeface="Comic Sans MS" panose="030F0902030302020204" pitchFamily="66" charset="0"/>
            </a:endParaRPr>
          </a:p>
        </p:txBody>
      </p:sp>
      <p:sp>
        <p:nvSpPr>
          <p:cNvPr id="22" name="Subtitle 2">
            <a:extLst>
              <a:ext uri="{FF2B5EF4-FFF2-40B4-BE49-F238E27FC236}">
                <a16:creationId xmlns:a16="http://schemas.microsoft.com/office/drawing/2014/main" id="{6083A3EC-816B-8D4C-B53D-91B1487F72A9}"/>
              </a:ext>
            </a:extLst>
          </p:cNvPr>
          <p:cNvSpPr txBox="1">
            <a:spLocks/>
          </p:cNvSpPr>
          <p:nvPr/>
        </p:nvSpPr>
        <p:spPr>
          <a:xfrm>
            <a:off x="954586" y="3038663"/>
            <a:ext cx="4167686" cy="20045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dirty="0">
                <a:latin typeface="Comic Sans MS" panose="030F0702030302020204" pitchFamily="66" charset="0"/>
              </a:rPr>
              <a:t>There are some elements of the new Curriculum for Wales which are mandatory, which means that all schools must include them as part of the curriculum design and content. Please click on the links:</a:t>
            </a:r>
          </a:p>
          <a:p>
            <a:pPr algn="l"/>
            <a:endParaRPr lang="en-GB" sz="1600" dirty="0"/>
          </a:p>
        </p:txBody>
      </p:sp>
      <p:sp>
        <p:nvSpPr>
          <p:cNvPr id="38" name="TextBox 37">
            <a:extLst>
              <a:ext uri="{FF2B5EF4-FFF2-40B4-BE49-F238E27FC236}">
                <a16:creationId xmlns:a16="http://schemas.microsoft.com/office/drawing/2014/main" id="{6AEAA66F-25D3-732A-65B9-E4A23D9629EA}"/>
              </a:ext>
            </a:extLst>
          </p:cNvPr>
          <p:cNvSpPr txBox="1"/>
          <p:nvPr/>
        </p:nvSpPr>
        <p:spPr>
          <a:xfrm>
            <a:off x="8245056" y="2512330"/>
            <a:ext cx="1434548" cy="369332"/>
          </a:xfrm>
          <a:prstGeom prst="rect">
            <a:avLst/>
          </a:prstGeom>
          <a:noFill/>
        </p:spPr>
        <p:txBody>
          <a:bodyPr wrap="square" rtlCol="0">
            <a:spAutoFit/>
          </a:bodyPr>
          <a:lstStyle/>
          <a:p>
            <a:pPr algn="ctr">
              <a:spcBef>
                <a:spcPct val="0"/>
              </a:spcBef>
            </a:pPr>
            <a:r>
              <a:rPr lang="en-US" altLang="en-US" dirty="0">
                <a:solidFill>
                  <a:schemeClr val="bg1"/>
                </a:solidFill>
                <a:latin typeface="Comic Sans MS" panose="030F0902030302020204" pitchFamily="66" charset="0"/>
              </a:rPr>
              <a:t>WELSH</a:t>
            </a:r>
            <a:endParaRPr lang="en-GB" altLang="en-US" dirty="0">
              <a:solidFill>
                <a:schemeClr val="bg1"/>
              </a:solidFill>
              <a:latin typeface="Comic Sans MS" panose="030F0902030302020204" pitchFamily="66" charset="0"/>
            </a:endParaRPr>
          </a:p>
        </p:txBody>
      </p:sp>
      <p:sp>
        <p:nvSpPr>
          <p:cNvPr id="39" name="TextBox 38">
            <a:extLst>
              <a:ext uri="{FF2B5EF4-FFF2-40B4-BE49-F238E27FC236}">
                <a16:creationId xmlns:a16="http://schemas.microsoft.com/office/drawing/2014/main" id="{6AEAA66F-25D3-732A-65B9-E4A23D9629EA}"/>
              </a:ext>
            </a:extLst>
          </p:cNvPr>
          <p:cNvSpPr txBox="1"/>
          <p:nvPr/>
        </p:nvSpPr>
        <p:spPr>
          <a:xfrm>
            <a:off x="7341651" y="5278755"/>
            <a:ext cx="1434548" cy="369332"/>
          </a:xfrm>
          <a:prstGeom prst="rect">
            <a:avLst/>
          </a:prstGeom>
          <a:noFill/>
        </p:spPr>
        <p:txBody>
          <a:bodyPr wrap="square" rtlCol="0">
            <a:spAutoFit/>
          </a:bodyPr>
          <a:lstStyle/>
          <a:p>
            <a:pPr algn="ctr">
              <a:spcBef>
                <a:spcPct val="0"/>
              </a:spcBef>
            </a:pPr>
            <a:r>
              <a:rPr lang="en-US" altLang="en-US" dirty="0">
                <a:solidFill>
                  <a:schemeClr val="bg1"/>
                </a:solidFill>
                <a:latin typeface="Comic Sans MS" panose="030F0902030302020204" pitchFamily="66" charset="0"/>
              </a:rPr>
              <a:t>RSE</a:t>
            </a:r>
            <a:endParaRPr lang="en-GB" altLang="en-US" dirty="0">
              <a:solidFill>
                <a:schemeClr val="bg1"/>
              </a:solidFill>
              <a:latin typeface="Comic Sans MS" panose="030F0902030302020204" pitchFamily="66" charset="0"/>
            </a:endParaRPr>
          </a:p>
        </p:txBody>
      </p:sp>
      <p:sp>
        <p:nvSpPr>
          <p:cNvPr id="40" name="TextBox 39">
            <a:extLst>
              <a:ext uri="{FF2B5EF4-FFF2-40B4-BE49-F238E27FC236}">
                <a16:creationId xmlns:a16="http://schemas.microsoft.com/office/drawing/2014/main" id="{6AEAA66F-25D3-732A-65B9-E4A23D9629EA}"/>
              </a:ext>
            </a:extLst>
          </p:cNvPr>
          <p:cNvSpPr txBox="1"/>
          <p:nvPr/>
        </p:nvSpPr>
        <p:spPr>
          <a:xfrm>
            <a:off x="8888564" y="4205114"/>
            <a:ext cx="1434548" cy="369332"/>
          </a:xfrm>
          <a:prstGeom prst="rect">
            <a:avLst/>
          </a:prstGeom>
          <a:noFill/>
        </p:spPr>
        <p:txBody>
          <a:bodyPr wrap="square" rtlCol="0">
            <a:spAutoFit/>
          </a:bodyPr>
          <a:lstStyle/>
          <a:p>
            <a:pPr algn="ctr">
              <a:spcBef>
                <a:spcPct val="0"/>
              </a:spcBef>
            </a:pPr>
            <a:r>
              <a:rPr lang="en-US" altLang="en-US" dirty="0">
                <a:solidFill>
                  <a:schemeClr val="bg1"/>
                </a:solidFill>
                <a:latin typeface="Comic Sans MS" panose="030F0902030302020204" pitchFamily="66" charset="0"/>
              </a:rPr>
              <a:t>ENGLISH</a:t>
            </a:r>
            <a:endParaRPr lang="en-GB" altLang="en-US" dirty="0">
              <a:solidFill>
                <a:schemeClr val="bg1"/>
              </a:solidFill>
              <a:latin typeface="Comic Sans MS" panose="030F0902030302020204" pitchFamily="66" charset="0"/>
            </a:endParaRPr>
          </a:p>
        </p:txBody>
      </p:sp>
      <p:sp>
        <p:nvSpPr>
          <p:cNvPr id="41" name="TextBox 40">
            <a:extLst>
              <a:ext uri="{FF2B5EF4-FFF2-40B4-BE49-F238E27FC236}">
                <a16:creationId xmlns:a16="http://schemas.microsoft.com/office/drawing/2014/main" id="{6AEAA66F-25D3-732A-65B9-E4A23D9629EA}"/>
              </a:ext>
            </a:extLst>
          </p:cNvPr>
          <p:cNvSpPr txBox="1"/>
          <p:nvPr/>
        </p:nvSpPr>
        <p:spPr>
          <a:xfrm>
            <a:off x="5712878" y="4212007"/>
            <a:ext cx="1434548" cy="369332"/>
          </a:xfrm>
          <a:prstGeom prst="rect">
            <a:avLst/>
          </a:prstGeom>
          <a:noFill/>
        </p:spPr>
        <p:txBody>
          <a:bodyPr wrap="square" rtlCol="0">
            <a:spAutoFit/>
          </a:bodyPr>
          <a:lstStyle/>
          <a:p>
            <a:pPr algn="ctr">
              <a:spcBef>
                <a:spcPct val="0"/>
              </a:spcBef>
            </a:pPr>
            <a:r>
              <a:rPr lang="en-US" altLang="en-US" dirty="0">
                <a:solidFill>
                  <a:schemeClr val="bg1"/>
                </a:solidFill>
                <a:latin typeface="Comic Sans MS" panose="030F0902030302020204" pitchFamily="66" charset="0"/>
              </a:rPr>
              <a:t>RVE</a:t>
            </a:r>
            <a:endParaRPr lang="en-GB" altLang="en-US" dirty="0">
              <a:solidFill>
                <a:schemeClr val="bg1"/>
              </a:solidFill>
              <a:latin typeface="Comic Sans MS" panose="030F0902030302020204" pitchFamily="66" charset="0"/>
            </a:endParaRPr>
          </a:p>
        </p:txBody>
      </p:sp>
    </p:spTree>
    <p:extLst>
      <p:ext uri="{BB962C8B-B14F-4D97-AF65-F5344CB8AC3E}">
        <p14:creationId xmlns:p14="http://schemas.microsoft.com/office/powerpoint/2010/main" val="924498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BEA9E7-0B12-1986-7B5F-67880FDEEB73}"/>
              </a:ext>
            </a:extLst>
          </p:cNvPr>
          <p:cNvSpPr txBox="1">
            <a:spLocks/>
          </p:cNvSpPr>
          <p:nvPr/>
        </p:nvSpPr>
        <p:spPr>
          <a:xfrm>
            <a:off x="827116" y="631132"/>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00B050"/>
                </a:solidFill>
                <a:latin typeface="Comic Sans MS" panose="030F0902030302020204" pitchFamily="66" charset="0"/>
              </a:rPr>
              <a:t>RELATIONSHIPS AND SEXUALITY EDUCATION</a:t>
            </a:r>
          </a:p>
        </p:txBody>
      </p:sp>
      <p:sp>
        <p:nvSpPr>
          <p:cNvPr id="5" name="Content Placeholder 2">
            <a:extLst>
              <a:ext uri="{FF2B5EF4-FFF2-40B4-BE49-F238E27FC236}">
                <a16:creationId xmlns:a16="http://schemas.microsoft.com/office/drawing/2014/main" id="{951B3515-A293-24D8-CD12-AE2159DFCC2D}"/>
              </a:ext>
            </a:extLst>
          </p:cNvPr>
          <p:cNvSpPr txBox="1">
            <a:spLocks/>
          </p:cNvSpPr>
          <p:nvPr/>
        </p:nvSpPr>
        <p:spPr>
          <a:xfrm>
            <a:off x="676884" y="2175903"/>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en-GB" sz="1600" dirty="0">
                <a:latin typeface="Comic Sans MS" panose="030F0902030302020204" pitchFamily="66" charset="0"/>
              </a:rPr>
              <a:t>RSE is a mandatory element of the Curriculum for Wales Framework and a curriculum must accord with the RSE Code. This means </a:t>
            </a:r>
            <a:r>
              <a:rPr lang="en-GB" sz="1600" i="1" dirty="0">
                <a:latin typeface="Comic Sans MS" panose="030F0902030302020204" pitchFamily="66" charset="0"/>
              </a:rPr>
              <a:t>schools</a:t>
            </a:r>
            <a:r>
              <a:rPr lang="en-GB" sz="1600" dirty="0">
                <a:latin typeface="Comic Sans MS" panose="030F0902030302020204" pitchFamily="66" charset="0"/>
              </a:rPr>
              <a:t> and </a:t>
            </a:r>
            <a:r>
              <a:rPr lang="en-GB" sz="1600" i="1" dirty="0">
                <a:latin typeface="Comic Sans MS" panose="030F0902030302020204" pitchFamily="66" charset="0"/>
              </a:rPr>
              <a:t>settings</a:t>
            </a:r>
            <a:r>
              <a:rPr lang="en-GB" sz="1600" dirty="0">
                <a:latin typeface="Comic Sans MS" panose="030F0902030302020204" pitchFamily="66" charset="0"/>
              </a:rPr>
              <a:t> must include the learning set out in the Code. </a:t>
            </a:r>
          </a:p>
          <a:p>
            <a:pPr marL="285750" indent="-285750" fontAlgn="base">
              <a:buFont typeface="Arial" panose="020B0604020202020204" pitchFamily="34" charset="0"/>
              <a:buChar char="•"/>
            </a:pPr>
            <a:r>
              <a:rPr lang="en-US" sz="1600" dirty="0">
                <a:latin typeface="Comic Sans MS" panose="030F0902030302020204" pitchFamily="66" charset="0"/>
              </a:rPr>
              <a:t>At Gwenfro, we aim to use the RSE code to inform our curriculum design process, ensuring that this is appropriately planned for according to the phase and development of our pupils.</a:t>
            </a:r>
          </a:p>
          <a:p>
            <a:pPr marL="285750" indent="-285750" fontAlgn="base">
              <a:buFont typeface="Arial" panose="020B0604020202020204" pitchFamily="34" charset="0"/>
              <a:buChar char="•"/>
            </a:pPr>
            <a:r>
              <a:rPr lang="en-US" sz="1600" dirty="0">
                <a:latin typeface="Comic Sans MS" panose="030F0902030302020204" pitchFamily="66" charset="0"/>
              </a:rPr>
              <a:t>We aim to create a safe environment based on mutual trust and respect that enables our learners to express their own views and opinions. We </a:t>
            </a:r>
            <a:r>
              <a:rPr lang="en-GB" sz="1600" dirty="0">
                <a:latin typeface="Comic Sans MS" panose="030F0902030302020204" pitchFamily="66" charset="0"/>
              </a:rPr>
              <a:t>may include learning about current tensions, disagreements or debates within society, and different perspectives within faiths on issues. Developing this pluralism is important in ensuring our learners develop as informed citizens who are aware of and sensitive to a range of different opinions, values and beliefs. </a:t>
            </a:r>
          </a:p>
          <a:p>
            <a:pPr marL="285750" indent="-285750" fontAlgn="base">
              <a:buFont typeface="Arial" panose="020B0604020202020204" pitchFamily="34" charset="0"/>
              <a:buChar char="•"/>
            </a:pPr>
            <a:r>
              <a:rPr lang="en-GB" sz="1600" dirty="0">
                <a:latin typeface="Comic Sans MS" panose="030F0902030302020204" pitchFamily="66" charset="0"/>
              </a:rPr>
              <a:t>When approaching RSE, we aim to draw on partnerships with a range of people and organisations; businesses, communities, public sector charitable and voluntary organisations and others who work in partnership with our school. A good understanding of learners’ views, emerging values and backgrounds is central to developing pluralism. Positive relationships with wider communities can help to create a constructive context for exploring aspects and tensions in a sensitive way.</a:t>
            </a:r>
          </a:p>
          <a:p>
            <a:pPr marL="285750" indent="-285750" fontAlgn="base">
              <a:buFont typeface="Arial" panose="020B0604020202020204" pitchFamily="34" charset="0"/>
              <a:buChar char="•"/>
            </a:pPr>
            <a:r>
              <a:rPr lang="en-GB" sz="1600" dirty="0">
                <a:latin typeface="Comic Sans MS" panose="030F0902030302020204" pitchFamily="66" charset="0"/>
              </a:rPr>
              <a:t>Children Rights under the </a:t>
            </a:r>
            <a:r>
              <a:rPr lang="en-GB" sz="1600" b="1" dirty="0">
                <a:latin typeface="Comic Sans MS" panose="030F0902030302020204" pitchFamily="66" charset="0"/>
              </a:rPr>
              <a:t>UNCRC</a:t>
            </a:r>
            <a:r>
              <a:rPr lang="en-GB" sz="1600" dirty="0">
                <a:latin typeface="Comic Sans MS" panose="030F0902030302020204" pitchFamily="66" charset="0"/>
              </a:rPr>
              <a:t> are central to all of the Welsh Government’s work, in line with its commitments and duty to have regard to the UNCRC in all that it does. We aim to effectively link learning where appropriate. </a:t>
            </a:r>
          </a:p>
        </p:txBody>
      </p:sp>
    </p:spTree>
    <p:extLst>
      <p:ext uri="{BB962C8B-B14F-4D97-AF65-F5344CB8AC3E}">
        <p14:creationId xmlns:p14="http://schemas.microsoft.com/office/powerpoint/2010/main" val="3218068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8C4047-1AF5-6FB7-13AB-7CDD03F2AC86}"/>
              </a:ext>
            </a:extLst>
          </p:cNvPr>
          <p:cNvSpPr txBox="1">
            <a:spLocks/>
          </p:cNvSpPr>
          <p:nvPr/>
        </p:nvSpPr>
        <p:spPr>
          <a:xfrm>
            <a:off x="777240" y="620049"/>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00B050"/>
                </a:solidFill>
                <a:latin typeface="Comic Sans MS" panose="030F0902030302020204" pitchFamily="66" charset="0"/>
              </a:rPr>
              <a:t>RELIGION VALUES AND ETHICS</a:t>
            </a:r>
          </a:p>
        </p:txBody>
      </p:sp>
      <p:sp>
        <p:nvSpPr>
          <p:cNvPr id="5" name="Content Placeholder 2">
            <a:extLst>
              <a:ext uri="{FF2B5EF4-FFF2-40B4-BE49-F238E27FC236}">
                <a16:creationId xmlns:a16="http://schemas.microsoft.com/office/drawing/2014/main" id="{626F4D95-4626-FDAD-35D8-2F37F8207C97}"/>
              </a:ext>
            </a:extLst>
          </p:cNvPr>
          <p:cNvSpPr txBox="1">
            <a:spLocks/>
          </p:cNvSpPr>
          <p:nvPr/>
        </p:nvSpPr>
        <p:spPr>
          <a:xfrm>
            <a:off x="732906" y="2156201"/>
            <a:ext cx="9772135" cy="24268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latin typeface="Comic Sans MS" panose="030F0902030302020204" pitchFamily="66" charset="0"/>
              </a:rPr>
              <a:t>RVE is a mandatory element of the humanities curriculum. This is built on a series of big ideas where pupils are encouraged to engage critically with a broad range of religions and non-religious, philosophical convictions. </a:t>
            </a:r>
          </a:p>
          <a:p>
            <a:pPr marL="285750" indent="-285750">
              <a:buFont typeface="Arial" panose="020B0604020202020204" pitchFamily="34" charset="0"/>
              <a:buChar char="•"/>
            </a:pPr>
            <a:r>
              <a:rPr lang="lv-LV" sz="1600" dirty="0">
                <a:latin typeface="Comic Sans MS" panose="030F0902030302020204" pitchFamily="66" charset="0"/>
              </a:rPr>
              <a:t>As a Community school, our curriculum for teaching and learning encompassing RVE, will be designed having regard to the agreed syllabus. (The “agreed syllabus” in the context of the RVE is adopted by the local authority). The Act requires this RVE provision to be implemented for all pupils.</a:t>
            </a:r>
          </a:p>
          <a:p>
            <a:pPr marL="457200" indent="-457200" algn="l">
              <a:buFont typeface="Arial" panose="020B0604020202020204" pitchFamily="34" charset="0"/>
              <a:buChar char="•"/>
            </a:pPr>
            <a:endParaRPr lang="en-US" sz="3000" dirty="0">
              <a:latin typeface="Comic Sans MS" panose="030F0902030302020204" pitchFamily="66" charset="0"/>
            </a:endParaRPr>
          </a:p>
          <a:p>
            <a:pPr fontAlgn="base"/>
            <a:endParaRPr lang="lv-LV" sz="3000" dirty="0">
              <a:latin typeface="Comic Sans MS" panose="030F0902030302020204" pitchFamily="66" charset="0"/>
            </a:endParaRPr>
          </a:p>
          <a:p>
            <a:endParaRPr lang="en-US" dirty="0"/>
          </a:p>
        </p:txBody>
      </p:sp>
    </p:spTree>
    <p:extLst>
      <p:ext uri="{BB962C8B-B14F-4D97-AF65-F5344CB8AC3E}">
        <p14:creationId xmlns:p14="http://schemas.microsoft.com/office/powerpoint/2010/main" val="2432153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F43489-ED5E-EE3B-2F4E-425E70680167}"/>
              </a:ext>
            </a:extLst>
          </p:cNvPr>
          <p:cNvSpPr txBox="1">
            <a:spLocks/>
          </p:cNvSpPr>
          <p:nvPr/>
        </p:nvSpPr>
        <p:spPr>
          <a:xfrm>
            <a:off x="694113" y="198870"/>
            <a:ext cx="10515600"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00B050"/>
                </a:solidFill>
                <a:latin typeface="Comic Sans MS" panose="030F0902030302020204" pitchFamily="66" charset="0"/>
              </a:rPr>
              <a:t>CROSS CURRICULAR SKILLS</a:t>
            </a:r>
          </a:p>
        </p:txBody>
      </p:sp>
      <p:sp>
        <p:nvSpPr>
          <p:cNvPr id="5" name="Content Placeholder 2">
            <a:extLst>
              <a:ext uri="{FF2B5EF4-FFF2-40B4-BE49-F238E27FC236}">
                <a16:creationId xmlns:a16="http://schemas.microsoft.com/office/drawing/2014/main" id="{0EA33F43-0D67-3EFF-1662-5E43A4EED0EC}"/>
              </a:ext>
            </a:extLst>
          </p:cNvPr>
          <p:cNvSpPr txBox="1">
            <a:spLocks/>
          </p:cNvSpPr>
          <p:nvPr/>
        </p:nvSpPr>
        <p:spPr>
          <a:xfrm>
            <a:off x="766156" y="1654052"/>
            <a:ext cx="9786730" cy="44527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en-GB" sz="1400" dirty="0">
                <a:latin typeface="Comic Sans MS" panose="030F0902030302020204" pitchFamily="66" charset="0"/>
              </a:rPr>
              <a:t>The mandatory cross-curricular skills of literacy, numeracy and digital competence are essential for learners to be able to access knowledge. They enable learners to access the breadth of our curriculum and the wealth of opportunities we offers, equipping them with the lifelong skills to realise the four purposes. These are skills that can be transferred to the world of work, enabling learners to adapt and thrive in the modern world.  </a:t>
            </a:r>
          </a:p>
          <a:p>
            <a:pPr marL="285750" indent="-285750" fontAlgn="base">
              <a:buFont typeface="Arial" panose="020B0604020202020204" pitchFamily="34" charset="0"/>
              <a:buChar char="•"/>
            </a:pPr>
            <a:r>
              <a:rPr lang="en-GB" sz="1400" dirty="0">
                <a:latin typeface="Comic Sans MS" panose="030F0902030302020204" pitchFamily="66" charset="0"/>
              </a:rPr>
              <a:t>Our aim is to develop a curriculum which enables our learners to develop competence and capability in these skills and, where there are opportunities, to extend and apply them across all Areas. Developing these skills is therefore a consideration for all practitioners.</a:t>
            </a:r>
          </a:p>
          <a:p>
            <a:pPr marL="285750" indent="-285750" fontAlgn="base">
              <a:buFont typeface="Arial" panose="020B0604020202020204" pitchFamily="34" charset="0"/>
              <a:buChar char="•"/>
            </a:pPr>
            <a:r>
              <a:rPr lang="en-GB" sz="1400" dirty="0">
                <a:latin typeface="Comic Sans MS" panose="030F0902030302020204" pitchFamily="66" charset="0"/>
              </a:rPr>
              <a:t>Learners must be given opportunities across the curriculum to:</a:t>
            </a:r>
          </a:p>
          <a:p>
            <a:pPr marL="742950" lvl="1" indent="-285750" fontAlgn="base">
              <a:buFont typeface="Arial" panose="020B0604020202020204" pitchFamily="34" charset="0"/>
              <a:buChar char="•"/>
            </a:pPr>
            <a:r>
              <a:rPr lang="en-GB" sz="1400" dirty="0">
                <a:latin typeface="Comic Sans MS" panose="030F0902030302020204" pitchFamily="66" charset="0"/>
              </a:rPr>
              <a:t>develop listening, reading, speaking and writing skills</a:t>
            </a:r>
          </a:p>
          <a:p>
            <a:pPr marL="742950" lvl="1" indent="-285750" fontAlgn="base">
              <a:buFont typeface="Arial" panose="020B0604020202020204" pitchFamily="34" charset="0"/>
              <a:buChar char="•"/>
            </a:pPr>
            <a:r>
              <a:rPr lang="en-GB" sz="1400" dirty="0">
                <a:latin typeface="Comic Sans MS" panose="030F0902030302020204" pitchFamily="66" charset="0"/>
              </a:rPr>
              <a:t>be able to use numbers and solve problems in real-life situations</a:t>
            </a:r>
          </a:p>
          <a:p>
            <a:pPr marL="742950" lvl="1" indent="-285750" fontAlgn="base">
              <a:buFont typeface="Arial" panose="020B0604020202020204" pitchFamily="34" charset="0"/>
              <a:buChar char="•"/>
            </a:pPr>
            <a:r>
              <a:rPr lang="en-GB" sz="1400" dirty="0">
                <a:latin typeface="Comic Sans MS" panose="030F0902030302020204" pitchFamily="66" charset="0"/>
              </a:rPr>
              <a:t>be confident users of a range of technologies to help them function and communicate effectively and make sense of the world</a:t>
            </a:r>
          </a:p>
          <a:p>
            <a:pPr marL="285750" indent="-285750">
              <a:buFont typeface="Arial" panose="020B0604020202020204" pitchFamily="34" charset="0"/>
              <a:buChar char="•"/>
            </a:pPr>
            <a:endParaRPr lang="en-US" sz="1400" dirty="0">
              <a:latin typeface="Comic Sans MS" panose="030F0902030302020204" pitchFamily="66" charset="0"/>
            </a:endParaRPr>
          </a:p>
          <a:p>
            <a:pPr marL="285750" indent="-285750">
              <a:buFont typeface="Arial" panose="020B0604020202020204" pitchFamily="34" charset="0"/>
              <a:buChar char="•"/>
            </a:pPr>
            <a:r>
              <a:rPr lang="en-GB" sz="1400" dirty="0">
                <a:latin typeface="Comic Sans MS" panose="030F0902030302020204" pitchFamily="66" charset="0"/>
              </a:rPr>
              <a:t>Rather than planning for these skills separately, the whole school should be involved and engaged in order to embed these skills across the curriculum. It will, therefore, be the responsibility of all practitioners across all Areas to develop and reinforce these skills across the curriculum, and not just for specialist practitioners in the fields of mathematics, language and computing.</a:t>
            </a:r>
            <a:endParaRPr lang="en-US" sz="1400" dirty="0">
              <a:latin typeface="Comic Sans MS" panose="030F0902030302020204" pitchFamily="66" charset="0"/>
            </a:endParaRPr>
          </a:p>
        </p:txBody>
      </p:sp>
    </p:spTree>
    <p:extLst>
      <p:ext uri="{BB962C8B-B14F-4D97-AF65-F5344CB8AC3E}">
        <p14:creationId xmlns:p14="http://schemas.microsoft.com/office/powerpoint/2010/main" val="3186108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6BEC5FFCA4EB49ABF2586C6C0A4FA8" ma:contentTypeVersion="16" ma:contentTypeDescription="Create a new document." ma:contentTypeScope="" ma:versionID="adac4892444f2dde1a86069b15368b8e">
  <xsd:schema xmlns:xsd="http://www.w3.org/2001/XMLSchema" xmlns:xs="http://www.w3.org/2001/XMLSchema" xmlns:p="http://schemas.microsoft.com/office/2006/metadata/properties" xmlns:ns2="2a7817c2-ed59-4dfb-a9c7-0a314b37b880" xmlns:ns3="07eaff90-f657-4224-9f88-ae3b6d533f8d" targetNamespace="http://schemas.microsoft.com/office/2006/metadata/properties" ma:root="true" ma:fieldsID="b2bd5ea1656f290b1d4360052446e505" ns2:_="" ns3:_="">
    <xsd:import namespace="2a7817c2-ed59-4dfb-a9c7-0a314b37b880"/>
    <xsd:import namespace="07eaff90-f657-4224-9f88-ae3b6d533f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7817c2-ed59-4dfb-a9c7-0a314b37b8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eb062c-d763-48f9-a1b1-826b13cffd4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eaff90-f657-4224-9f88-ae3b6d533f8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3e739b-f3b4-4c7b-9493-4d2f3bb4cd37}" ma:internalName="TaxCatchAll" ma:showField="CatchAllData" ma:web="07eaff90-f657-4224-9f88-ae3b6d533f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a7817c2-ed59-4dfb-a9c7-0a314b37b880">
      <Terms xmlns="http://schemas.microsoft.com/office/infopath/2007/PartnerControls"/>
    </lcf76f155ced4ddcb4097134ff3c332f>
    <TaxCatchAll xmlns="07eaff90-f657-4224-9f88-ae3b6d533f8d" xsi:nil="true"/>
  </documentManagement>
</p:properties>
</file>

<file path=customXml/itemProps1.xml><?xml version="1.0" encoding="utf-8"?>
<ds:datastoreItem xmlns:ds="http://schemas.openxmlformats.org/officeDocument/2006/customXml" ds:itemID="{ECC4C7CE-2AEB-4EBF-BA33-51CC16A322DC}">
  <ds:schemaRefs>
    <ds:schemaRef ds:uri="http://schemas.microsoft.com/sharepoint/v3/contenttype/forms"/>
  </ds:schemaRefs>
</ds:datastoreItem>
</file>

<file path=customXml/itemProps2.xml><?xml version="1.0" encoding="utf-8"?>
<ds:datastoreItem xmlns:ds="http://schemas.openxmlformats.org/officeDocument/2006/customXml" ds:itemID="{95E17E02-ED85-4028-9D4B-669BB1950E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7817c2-ed59-4dfb-a9c7-0a314b37b880"/>
    <ds:schemaRef ds:uri="07eaff90-f657-4224-9f88-ae3b6d533f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7BFB23-3710-4916-BEFB-C32E9C756366}">
  <ds:schemaRefs>
    <ds:schemaRef ds:uri="07eaff90-f657-4224-9f88-ae3b6d533f8d"/>
    <ds:schemaRef ds:uri="http://schemas.microsoft.com/office/infopath/2007/PartnerControls"/>
    <ds:schemaRef ds:uri="http://purl.org/dc/terms/"/>
    <ds:schemaRef ds:uri="http://purl.org/dc/dcmitype/"/>
    <ds:schemaRef ds:uri="http://schemas.openxmlformats.org/package/2006/metadata/core-properties"/>
    <ds:schemaRef ds:uri="http://purl.org/dc/elements/1.1/"/>
    <ds:schemaRef ds:uri="http://schemas.microsoft.com/office/2006/documentManagement/types"/>
    <ds:schemaRef ds:uri="2a7817c2-ed59-4dfb-a9c7-0a314b37b88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41823</TotalTime>
  <Words>4068</Words>
  <Application>Microsoft Office PowerPoint</Application>
  <PresentationFormat>Widescreen</PresentationFormat>
  <Paragraphs>267</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Comic Sans MS</vt:lpstr>
      <vt:lpstr>Times New Roman</vt:lpstr>
      <vt:lpstr>Office Theme</vt:lpstr>
      <vt:lpstr>PowerPoint Presentation</vt:lpstr>
      <vt:lpstr>Gwenfro CP School-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Designing our Curriculum </vt:lpstr>
      <vt:lpstr>Expectations/Non-Negotiables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Owen-Jones (Gwenfro Community Primary School)</dc:creator>
  <cp:lastModifiedBy>Kate Owen-Jones</cp:lastModifiedBy>
  <cp:revision>134</cp:revision>
  <cp:lastPrinted>2022-05-18T13:11:33Z</cp:lastPrinted>
  <dcterms:created xsi:type="dcterms:W3CDTF">2022-03-04T11:38:43Z</dcterms:created>
  <dcterms:modified xsi:type="dcterms:W3CDTF">2024-03-05T15:42:36Z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0x010100826BEC5FFCA4EB49ABF2586C6C0A4FA8</vt:lpwstr>
  </property>
</Properties>
</file>