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0"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66CC"/>
    <a:srgbClr val="9933FF"/>
    <a:srgbClr val="FE0000"/>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1897" autoAdjust="0"/>
  </p:normalViewPr>
  <p:slideViewPr>
    <p:cSldViewPr snapToGrid="0">
      <p:cViewPr varScale="1">
        <p:scale>
          <a:sx n="67" d="100"/>
          <a:sy n="67"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45034D7-D91B-4E32-8917-255E31642A2D}" type="datetimeFigureOut">
              <a:rPr lang="en-GB" smtClean="0"/>
              <a:t>27/11/2023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1793345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5034D7-D91B-4E32-8917-255E31642A2D}" type="datetimeFigureOut">
              <a:rPr lang="en-GB" smtClean="0"/>
              <a:t>27/11/2023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559878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5034D7-D91B-4E32-8917-255E31642A2D}" type="datetimeFigureOut">
              <a:rPr lang="en-GB" smtClean="0"/>
              <a:t>27/11/2023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614513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45034D7-D91B-4E32-8917-255E31642A2D}" type="datetimeFigureOut">
              <a:rPr lang="en-GB" smtClean="0"/>
              <a:t>27/11/2023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1906308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45034D7-D91B-4E32-8917-255E31642A2D}" type="datetimeFigureOut">
              <a:rPr lang="en-GB" smtClean="0"/>
              <a:t>27/11/2023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1862923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45034D7-D91B-4E32-8917-255E31642A2D}" type="datetimeFigureOut">
              <a:rPr lang="en-GB" smtClean="0"/>
              <a:t>27/11/2023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114561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45034D7-D91B-4E32-8917-255E31642A2D}" type="datetimeFigureOut">
              <a:rPr lang="en-GB" smtClean="0"/>
              <a:t>27/11/2023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550462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45034D7-D91B-4E32-8917-255E31642A2D}" type="datetimeFigureOut">
              <a:rPr lang="en-GB" smtClean="0"/>
              <a:t>27/11/2023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3075595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5034D7-D91B-4E32-8917-255E31642A2D}" type="datetimeFigureOut">
              <a:rPr lang="en-GB" smtClean="0"/>
              <a:t>27/11/2023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3472345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5034D7-D91B-4E32-8917-255E31642A2D}" type="datetimeFigureOut">
              <a:rPr lang="en-GB" smtClean="0"/>
              <a:t>27/11/2023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1421265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45034D7-D91B-4E32-8917-255E31642A2D}" type="datetimeFigureOut">
              <a:rPr lang="en-GB" smtClean="0"/>
              <a:t>27/11/2023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90ECF-8ED6-4D40-9DF2-8A4C5A6E5331}" type="slidenum">
              <a:rPr lang="en-GB" smtClean="0"/>
              <a:t>‹#›</a:t>
            </a:fld>
            <a:endParaRPr lang="en-GB"/>
          </a:p>
        </p:txBody>
      </p:sp>
    </p:spTree>
    <p:extLst>
      <p:ext uri="{BB962C8B-B14F-4D97-AF65-F5344CB8AC3E}">
        <p14:creationId xmlns:p14="http://schemas.microsoft.com/office/powerpoint/2010/main" val="743708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6000">
              <a:schemeClr val="accent1">
                <a:lumMod val="0"/>
                <a:lumOff val="100000"/>
              </a:schemeClr>
            </a:gs>
            <a:gs pos="60000">
              <a:srgbClr val="00B0F0"/>
            </a:gs>
            <a:gs pos="100000">
              <a:srgbClr val="00B0F0"/>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5034D7-D91B-4E32-8917-255E31642A2D}" type="datetimeFigureOut">
              <a:rPr lang="en-GB" smtClean="0"/>
              <a:t>27/11/2023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90ECF-8ED6-4D40-9DF2-8A4C5A6E5331}" type="slidenum">
              <a:rPr lang="en-GB" smtClean="0"/>
              <a:t>‹#›</a:t>
            </a:fld>
            <a:endParaRPr lang="en-GB"/>
          </a:p>
        </p:txBody>
      </p:sp>
    </p:spTree>
    <p:extLst>
      <p:ext uri="{BB962C8B-B14F-4D97-AF65-F5344CB8AC3E}">
        <p14:creationId xmlns:p14="http://schemas.microsoft.com/office/powerpoint/2010/main" val="2354482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accent1">
                <a:lumMod val="0"/>
                <a:lumOff val="100000"/>
              </a:schemeClr>
            </a:gs>
            <a:gs pos="82000">
              <a:srgbClr val="00B0F0"/>
            </a:gs>
            <a:gs pos="100000">
              <a:srgbClr val="00B0F0"/>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74436" y="955013"/>
            <a:ext cx="8941306" cy="838959"/>
          </a:xfrm>
        </p:spPr>
        <p:txBody>
          <a:bodyPr>
            <a:normAutofit/>
          </a:bodyPr>
          <a:lstStyle/>
          <a:p>
            <a:r>
              <a:rPr lang="en-GB" sz="5400" b="1" dirty="0">
                <a:latin typeface="Comic Sans MS" panose="030F0702030302020204" pitchFamily="66" charset="0"/>
              </a:rPr>
              <a:t>SCHOOL IMPROVEMENT</a:t>
            </a:r>
          </a:p>
        </p:txBody>
      </p:sp>
      <p:sp>
        <p:nvSpPr>
          <p:cNvPr id="8" name="TextBox 7"/>
          <p:cNvSpPr txBox="1"/>
          <p:nvPr/>
        </p:nvSpPr>
        <p:spPr>
          <a:xfrm>
            <a:off x="6042991" y="5572539"/>
            <a:ext cx="184731" cy="369332"/>
          </a:xfrm>
          <a:prstGeom prst="rect">
            <a:avLst/>
          </a:prstGeom>
          <a:noFill/>
        </p:spPr>
        <p:txBody>
          <a:bodyPr wrap="none" rtlCol="0">
            <a:spAutoFit/>
          </a:bodyPr>
          <a:lstStyle/>
          <a:p>
            <a:endParaRPr lang="en-GB" dirty="0"/>
          </a:p>
        </p:txBody>
      </p:sp>
      <p:pic>
        <p:nvPicPr>
          <p:cNvPr id="16" name="Picture 15"/>
          <p:cNvPicPr>
            <a:picLocks noChangeAspect="1"/>
          </p:cNvPicPr>
          <p:nvPr/>
        </p:nvPicPr>
        <p:blipFill>
          <a:blip r:embed="rId2"/>
          <a:stretch>
            <a:fillRect/>
          </a:stretch>
        </p:blipFill>
        <p:spPr>
          <a:xfrm>
            <a:off x="494638" y="847630"/>
            <a:ext cx="929860" cy="946342"/>
          </a:xfrm>
          <a:prstGeom prst="rect">
            <a:avLst/>
          </a:prstGeom>
          <a:noFill/>
        </p:spPr>
      </p:pic>
      <p:pic>
        <p:nvPicPr>
          <p:cNvPr id="22" name="Picture 21"/>
          <p:cNvPicPr>
            <a:picLocks noChangeAspect="1"/>
          </p:cNvPicPr>
          <p:nvPr/>
        </p:nvPicPr>
        <p:blipFill>
          <a:blip r:embed="rId2"/>
          <a:stretch>
            <a:fillRect/>
          </a:stretch>
        </p:blipFill>
        <p:spPr>
          <a:xfrm>
            <a:off x="10835497" y="847630"/>
            <a:ext cx="929860" cy="946342"/>
          </a:xfrm>
          <a:prstGeom prst="rect">
            <a:avLst/>
          </a:prstGeom>
        </p:spPr>
      </p:pic>
      <p:pic>
        <p:nvPicPr>
          <p:cNvPr id="3" name="Picture 2"/>
          <p:cNvPicPr>
            <a:picLocks noChangeAspect="1"/>
          </p:cNvPicPr>
          <p:nvPr/>
        </p:nvPicPr>
        <p:blipFill>
          <a:blip r:embed="rId3"/>
          <a:stretch>
            <a:fillRect/>
          </a:stretch>
        </p:blipFill>
        <p:spPr>
          <a:xfrm>
            <a:off x="2868191" y="1990920"/>
            <a:ext cx="6349599" cy="4442142"/>
          </a:xfrm>
          <a:prstGeom prst="rect">
            <a:avLst/>
          </a:prstGeom>
        </p:spPr>
      </p:pic>
    </p:spTree>
    <p:extLst>
      <p:ext uri="{BB962C8B-B14F-4D97-AF65-F5344CB8AC3E}">
        <p14:creationId xmlns:p14="http://schemas.microsoft.com/office/powerpoint/2010/main" val="2405359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accent1">
                <a:lumMod val="0"/>
                <a:lumOff val="100000"/>
              </a:schemeClr>
            </a:gs>
            <a:gs pos="76000">
              <a:srgbClr val="00B0F0"/>
            </a:gs>
            <a:gs pos="100000">
              <a:srgbClr val="00B0F0"/>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5907" y="26545"/>
            <a:ext cx="9698897" cy="838959"/>
          </a:xfrm>
        </p:spPr>
        <p:txBody>
          <a:bodyPr>
            <a:normAutofit/>
          </a:bodyPr>
          <a:lstStyle/>
          <a:p>
            <a:r>
              <a:rPr lang="en-GB" sz="3200" b="1" dirty="0">
                <a:latin typeface="Comic Sans MS" panose="030F0702030302020204" pitchFamily="66" charset="0"/>
              </a:rPr>
              <a:t>Progress of 2022-2023 Priorities</a:t>
            </a:r>
          </a:p>
        </p:txBody>
      </p:sp>
      <p:sp>
        <p:nvSpPr>
          <p:cNvPr id="8" name="TextBox 7"/>
          <p:cNvSpPr txBox="1"/>
          <p:nvPr/>
        </p:nvSpPr>
        <p:spPr>
          <a:xfrm>
            <a:off x="6042991" y="5572539"/>
            <a:ext cx="184731" cy="369332"/>
          </a:xfrm>
          <a:prstGeom prst="rect">
            <a:avLst/>
          </a:prstGeom>
          <a:noFill/>
        </p:spPr>
        <p:txBody>
          <a:bodyPr wrap="none" rtlCol="0">
            <a:spAutoFit/>
          </a:bodyPr>
          <a:lstStyle/>
          <a:p>
            <a:endParaRPr lang="en-GB" dirty="0"/>
          </a:p>
        </p:txBody>
      </p:sp>
      <p:pic>
        <p:nvPicPr>
          <p:cNvPr id="16" name="Picture 15"/>
          <p:cNvPicPr>
            <a:picLocks noChangeAspect="1"/>
          </p:cNvPicPr>
          <p:nvPr/>
        </p:nvPicPr>
        <p:blipFill>
          <a:blip r:embed="rId2"/>
          <a:stretch>
            <a:fillRect/>
          </a:stretch>
        </p:blipFill>
        <p:spPr>
          <a:xfrm>
            <a:off x="644576" y="314648"/>
            <a:ext cx="929860" cy="946342"/>
          </a:xfrm>
          <a:prstGeom prst="rect">
            <a:avLst/>
          </a:prstGeom>
          <a:noFill/>
        </p:spPr>
      </p:pic>
      <p:pic>
        <p:nvPicPr>
          <p:cNvPr id="17" name="Picture 16"/>
          <p:cNvPicPr>
            <a:picLocks noChangeAspect="1"/>
          </p:cNvPicPr>
          <p:nvPr/>
        </p:nvPicPr>
        <p:blipFill>
          <a:blip r:embed="rId3"/>
          <a:stretch>
            <a:fillRect/>
          </a:stretch>
        </p:blipFill>
        <p:spPr>
          <a:xfrm>
            <a:off x="2124399" y="964311"/>
            <a:ext cx="8021912" cy="593359"/>
          </a:xfrm>
          <a:prstGeom prst="rect">
            <a:avLst/>
          </a:prstGeom>
        </p:spPr>
      </p:pic>
      <p:sp>
        <p:nvSpPr>
          <p:cNvPr id="19" name="TextBox 18"/>
          <p:cNvSpPr txBox="1"/>
          <p:nvPr/>
        </p:nvSpPr>
        <p:spPr>
          <a:xfrm>
            <a:off x="525231" y="2760987"/>
            <a:ext cx="3652284" cy="3993401"/>
          </a:xfrm>
          <a:prstGeom prst="rect">
            <a:avLst/>
          </a:prstGeom>
          <a:gradFill>
            <a:gsLst>
              <a:gs pos="0">
                <a:schemeClr val="accent4">
                  <a:lumMod val="40000"/>
                  <a:lumOff val="60000"/>
                </a:schemeClr>
              </a:gs>
              <a:gs pos="60000">
                <a:schemeClr val="accent1">
                  <a:lumMod val="0"/>
                  <a:lumOff val="100000"/>
                </a:schemeClr>
              </a:gs>
              <a:gs pos="100000">
                <a:schemeClr val="accent4">
                  <a:lumMod val="60000"/>
                  <a:lumOff val="40000"/>
                </a:schemeClr>
              </a:gs>
            </a:gsLst>
            <a:path path="circle">
              <a:fillToRect l="50000" t="-80000" r="50000" b="180000"/>
            </a:path>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200" b="1" i="1" dirty="0"/>
              <a:t>IMPACT</a:t>
            </a:r>
          </a:p>
          <a:p>
            <a:r>
              <a:rPr lang="en-GB" sz="1050" u="sng" dirty="0"/>
              <a:t>Curriculum Reform</a:t>
            </a:r>
            <a:endParaRPr lang="en-GB" sz="1050" dirty="0"/>
          </a:p>
          <a:p>
            <a:pPr marL="171450" lvl="0" indent="-171450">
              <a:buFont typeface="Arial" panose="020B0604020202020204" pitchFamily="34" charset="0"/>
              <a:buChar char="•"/>
            </a:pPr>
            <a:r>
              <a:rPr lang="en-GB" sz="1050" dirty="0"/>
              <a:t>All staff have an increased awareness and understanding of RSE and RVE and this is incorporated into planning</a:t>
            </a:r>
          </a:p>
          <a:p>
            <a:pPr marL="171450" lvl="0" indent="-171450">
              <a:buFont typeface="Arial" panose="020B0604020202020204" pitchFamily="34" charset="0"/>
              <a:buChar char="•"/>
            </a:pPr>
            <a:r>
              <a:rPr lang="en-GB" sz="1050" dirty="0"/>
              <a:t>RSE information shared with parents/carers</a:t>
            </a:r>
          </a:p>
          <a:p>
            <a:pPr marL="171450" lvl="0" indent="-171450">
              <a:buFont typeface="Arial" panose="020B0604020202020204" pitchFamily="34" charset="0"/>
              <a:buChar char="•"/>
            </a:pPr>
            <a:r>
              <a:rPr lang="en-GB" sz="1050" dirty="0"/>
              <a:t>Staff are all aware of the 2 year rolling draft curriculum map</a:t>
            </a:r>
          </a:p>
          <a:p>
            <a:pPr marL="171450" lvl="0" indent="-171450">
              <a:buFont typeface="Arial" panose="020B0604020202020204" pitchFamily="34" charset="0"/>
              <a:buChar char="•"/>
            </a:pPr>
            <a:r>
              <a:rPr lang="en-GB" sz="1050" dirty="0"/>
              <a:t>The 4 Purposes are used as an overarching basis for planning and provision throughout the school. Evidence can be seen in pupil outcomes and the general ethos of our school</a:t>
            </a:r>
          </a:p>
          <a:p>
            <a:pPr marL="171450" lvl="0" indent="-171450">
              <a:buFont typeface="Arial" panose="020B0604020202020204" pitchFamily="34" charset="0"/>
              <a:buChar char="•"/>
            </a:pPr>
            <a:r>
              <a:rPr lang="en-GB" sz="1050" dirty="0"/>
              <a:t>The 4 Purposes are tracked in terms of provision.  This ensures balanced coverage </a:t>
            </a:r>
          </a:p>
          <a:p>
            <a:pPr marL="171450" lvl="0" indent="-171450">
              <a:buFont typeface="Arial" panose="020B0604020202020204" pitchFamily="34" charset="0"/>
              <a:buChar char="•"/>
            </a:pPr>
            <a:r>
              <a:rPr lang="en-GB" sz="1050" dirty="0"/>
              <a:t>Pupils are more aware of the 4 Purposes and Language associated. They are beginning to draw on examples in their own learning and way in which they live their lives and can recognise when they are using them</a:t>
            </a:r>
          </a:p>
          <a:p>
            <a:pPr marL="171450" lvl="0" indent="-171450">
              <a:buFont typeface="Arial" panose="020B0604020202020204" pitchFamily="34" charset="0"/>
              <a:buChar char="•"/>
            </a:pPr>
            <a:r>
              <a:rPr lang="en-GB" sz="1050" dirty="0"/>
              <a:t>Parents who came to the curriculum meetings have a greater understanding of the 4 purposes and the new curriculum</a:t>
            </a:r>
          </a:p>
          <a:p>
            <a:pPr marL="171450" lvl="0" indent="-171450">
              <a:buFont typeface="Arial" panose="020B0604020202020204" pitchFamily="34" charset="0"/>
              <a:buChar char="•"/>
            </a:pPr>
            <a:r>
              <a:rPr lang="en-GB" sz="1050" dirty="0"/>
              <a:t>Peer Review re-established within Cluster</a:t>
            </a:r>
          </a:p>
          <a:p>
            <a:r>
              <a:rPr lang="en-GB" sz="1050" u="sng" dirty="0"/>
              <a:t>ALN Reform</a:t>
            </a:r>
            <a:endParaRPr lang="en-GB" sz="1050" dirty="0"/>
          </a:p>
          <a:p>
            <a:pPr marL="171450" lvl="0" indent="-171450">
              <a:buFont typeface="Arial" panose="020B0604020202020204" pitchFamily="34" charset="0"/>
              <a:buChar char="•"/>
            </a:pPr>
            <a:r>
              <a:rPr lang="en-GB" sz="1050" dirty="0"/>
              <a:t>Provision for TUP pupils continues to be refined and well supported by ALNCO </a:t>
            </a:r>
          </a:p>
          <a:p>
            <a:pPr marL="171450" lvl="0" indent="-171450">
              <a:buFont typeface="Arial" panose="020B0604020202020204" pitchFamily="34" charset="0"/>
              <a:buChar char="•"/>
            </a:pPr>
            <a:r>
              <a:rPr lang="en-GB" sz="1050" dirty="0"/>
              <a:t>Progress continues to be tracked</a:t>
            </a:r>
          </a:p>
          <a:p>
            <a:pPr marL="171450" lvl="0" indent="-171450">
              <a:buFont typeface="Arial" panose="020B0604020202020204" pitchFamily="34" charset="0"/>
              <a:buChar char="•"/>
            </a:pPr>
            <a:r>
              <a:rPr lang="en-GB" sz="1050" dirty="0"/>
              <a:t>Increased Governor awareness</a:t>
            </a:r>
          </a:p>
        </p:txBody>
      </p:sp>
      <p:pic>
        <p:nvPicPr>
          <p:cNvPr id="22" name="Picture 21"/>
          <p:cNvPicPr>
            <a:picLocks noChangeAspect="1"/>
          </p:cNvPicPr>
          <p:nvPr/>
        </p:nvPicPr>
        <p:blipFill>
          <a:blip r:embed="rId2"/>
          <a:stretch>
            <a:fillRect/>
          </a:stretch>
        </p:blipFill>
        <p:spPr>
          <a:xfrm>
            <a:off x="10815619" y="314648"/>
            <a:ext cx="929860" cy="946342"/>
          </a:xfrm>
          <a:prstGeom prst="rect">
            <a:avLst/>
          </a:prstGeom>
        </p:spPr>
      </p:pic>
      <p:sp>
        <p:nvSpPr>
          <p:cNvPr id="11" name="TextBox 10"/>
          <p:cNvSpPr txBox="1"/>
          <p:nvPr/>
        </p:nvSpPr>
        <p:spPr>
          <a:xfrm>
            <a:off x="531628" y="1686200"/>
            <a:ext cx="3539336" cy="954107"/>
          </a:xfrm>
          <a:prstGeom prst="rect">
            <a:avLst/>
          </a:prstGeom>
          <a:gradFill>
            <a:gsLst>
              <a:gs pos="0">
                <a:schemeClr val="accent4">
                  <a:lumMod val="40000"/>
                  <a:lumOff val="60000"/>
                </a:schemeClr>
              </a:gs>
              <a:gs pos="60000">
                <a:schemeClr val="accent1">
                  <a:lumMod val="0"/>
                  <a:lumOff val="100000"/>
                </a:schemeClr>
              </a:gs>
              <a:gs pos="100000">
                <a:schemeClr val="accent4">
                  <a:lumMod val="60000"/>
                  <a:lumOff val="40000"/>
                </a:schemeClr>
              </a:gs>
            </a:gsLst>
            <a:path path="circle">
              <a:fillToRect l="50000" t="-80000" r="50000" b="180000"/>
            </a:path>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Priority 1</a:t>
            </a:r>
            <a:endParaRPr lang="en-GB" sz="1400" b="1" dirty="0"/>
          </a:p>
          <a:p>
            <a:pPr algn="ctr"/>
            <a:r>
              <a:rPr lang="en-GB" sz="1400" dirty="0">
                <a:solidFill>
                  <a:srgbClr val="FF0000"/>
                </a:solidFill>
              </a:rPr>
              <a:t>To continue to develop our provision and approach towards the reform journey in Wales</a:t>
            </a:r>
            <a:endParaRPr lang="en-GB" sz="1400" b="1" dirty="0">
              <a:solidFill>
                <a:srgbClr val="FF0000"/>
              </a:solidFill>
            </a:endParaRPr>
          </a:p>
        </p:txBody>
      </p:sp>
      <p:sp>
        <p:nvSpPr>
          <p:cNvPr id="13" name="TextBox 12"/>
          <p:cNvSpPr txBox="1"/>
          <p:nvPr/>
        </p:nvSpPr>
        <p:spPr>
          <a:xfrm>
            <a:off x="4309213" y="1719463"/>
            <a:ext cx="3652284" cy="954107"/>
          </a:xfrm>
          <a:prstGeom prst="rect">
            <a:avLst/>
          </a:prstGeom>
          <a:gradFill>
            <a:gsLst>
              <a:gs pos="0">
                <a:schemeClr val="accent4">
                  <a:lumMod val="40000"/>
                  <a:lumOff val="60000"/>
                </a:schemeClr>
              </a:gs>
              <a:gs pos="60000">
                <a:schemeClr val="accent1">
                  <a:lumMod val="0"/>
                  <a:lumOff val="100000"/>
                </a:schemeClr>
              </a:gs>
              <a:gs pos="100000">
                <a:schemeClr val="accent4">
                  <a:lumMod val="60000"/>
                  <a:lumOff val="40000"/>
                </a:schemeClr>
              </a:gs>
            </a:gsLst>
            <a:path path="circle">
              <a:fillToRect l="50000" t="-80000" r="50000" b="180000"/>
            </a:path>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Priority 2</a:t>
            </a:r>
            <a:endParaRPr lang="en-GB" sz="1400" b="1" dirty="0"/>
          </a:p>
          <a:p>
            <a:pPr algn="ctr"/>
            <a:r>
              <a:rPr lang="en-GB" sz="1400" dirty="0">
                <a:solidFill>
                  <a:srgbClr val="FF0000"/>
                </a:solidFill>
              </a:rPr>
              <a:t>To develop progression in Maths throughout the school</a:t>
            </a:r>
          </a:p>
          <a:p>
            <a:pPr algn="ctr"/>
            <a:endParaRPr lang="en-GB" sz="1400" b="1" dirty="0"/>
          </a:p>
        </p:txBody>
      </p:sp>
      <p:sp>
        <p:nvSpPr>
          <p:cNvPr id="12" name="TextBox 11"/>
          <p:cNvSpPr txBox="1"/>
          <p:nvPr/>
        </p:nvSpPr>
        <p:spPr>
          <a:xfrm>
            <a:off x="8086798" y="1719462"/>
            <a:ext cx="3487084" cy="954107"/>
          </a:xfrm>
          <a:prstGeom prst="rect">
            <a:avLst/>
          </a:prstGeom>
          <a:gradFill>
            <a:gsLst>
              <a:gs pos="0">
                <a:schemeClr val="accent4">
                  <a:lumMod val="40000"/>
                  <a:lumOff val="60000"/>
                </a:schemeClr>
              </a:gs>
              <a:gs pos="60000">
                <a:schemeClr val="accent1">
                  <a:lumMod val="0"/>
                  <a:lumOff val="100000"/>
                </a:schemeClr>
              </a:gs>
              <a:gs pos="100000">
                <a:schemeClr val="accent4">
                  <a:lumMod val="60000"/>
                  <a:lumOff val="40000"/>
                </a:schemeClr>
              </a:gs>
            </a:gsLst>
            <a:path path="circle">
              <a:fillToRect l="50000" t="-80000" r="50000" b="180000"/>
            </a:path>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Priority 2</a:t>
            </a:r>
            <a:endParaRPr lang="en-GB" sz="1400" b="1" dirty="0"/>
          </a:p>
          <a:p>
            <a:pPr algn="ctr"/>
            <a:r>
              <a:rPr lang="en-GB" sz="1400" dirty="0">
                <a:solidFill>
                  <a:srgbClr val="FF0000"/>
                </a:solidFill>
              </a:rPr>
              <a:t>To develop extended writing skills across the school </a:t>
            </a:r>
          </a:p>
          <a:p>
            <a:pPr algn="ctr"/>
            <a:endParaRPr lang="en-GB" sz="1400" b="1" dirty="0"/>
          </a:p>
        </p:txBody>
      </p:sp>
      <p:sp>
        <p:nvSpPr>
          <p:cNvPr id="14" name="TextBox 13"/>
          <p:cNvSpPr txBox="1"/>
          <p:nvPr/>
        </p:nvSpPr>
        <p:spPr>
          <a:xfrm>
            <a:off x="4309213" y="2835363"/>
            <a:ext cx="3652284" cy="3970318"/>
          </a:xfrm>
          <a:prstGeom prst="rect">
            <a:avLst/>
          </a:prstGeom>
          <a:gradFill>
            <a:gsLst>
              <a:gs pos="0">
                <a:schemeClr val="accent4">
                  <a:lumMod val="40000"/>
                  <a:lumOff val="60000"/>
                </a:schemeClr>
              </a:gs>
              <a:gs pos="60000">
                <a:schemeClr val="accent1">
                  <a:lumMod val="0"/>
                  <a:lumOff val="100000"/>
                </a:schemeClr>
              </a:gs>
              <a:gs pos="100000">
                <a:schemeClr val="accent4">
                  <a:lumMod val="60000"/>
                  <a:lumOff val="40000"/>
                </a:schemeClr>
              </a:gs>
            </a:gsLst>
            <a:path path="circle">
              <a:fillToRect l="50000" t="-80000" r="50000" b="180000"/>
            </a:path>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200" b="1" i="1" dirty="0"/>
              <a:t>IMPACT</a:t>
            </a:r>
          </a:p>
          <a:p>
            <a:pPr marL="171450" lvl="0" indent="-171450">
              <a:buFont typeface="Arial" panose="020B0604020202020204" pitchFamily="34" charset="0"/>
              <a:buChar char="•"/>
            </a:pPr>
            <a:r>
              <a:rPr lang="en-GB" sz="1200" dirty="0"/>
              <a:t>Pupils continue to make good progress with their times tables through the regular use of SAFMEDS</a:t>
            </a:r>
          </a:p>
          <a:p>
            <a:pPr marL="171450" lvl="0" indent="-171450">
              <a:buFont typeface="Arial" panose="020B0604020202020204" pitchFamily="34" charset="0"/>
              <a:buChar char="•"/>
            </a:pPr>
            <a:r>
              <a:rPr lang="en-GB" sz="1200" dirty="0"/>
              <a:t>All staff have experienced teaching White Rose Maths. Change in provision was led to ensure views and opinions of staff, providing an opportunity to look at how this scheme works in other schools and its impact on standards</a:t>
            </a:r>
          </a:p>
          <a:p>
            <a:pPr marL="171450" lvl="0" indent="-171450">
              <a:buFont typeface="Arial" panose="020B0604020202020204" pitchFamily="34" charset="0"/>
              <a:buChar char="•"/>
            </a:pPr>
            <a:r>
              <a:rPr lang="en-GB" sz="1200" dirty="0"/>
              <a:t>Opportunities for mathematical reasoning skills is improved</a:t>
            </a:r>
          </a:p>
          <a:p>
            <a:pPr marL="171450" lvl="0" indent="-171450">
              <a:buFont typeface="Arial" panose="020B0604020202020204" pitchFamily="34" charset="0"/>
              <a:buChar char="•"/>
            </a:pPr>
            <a:r>
              <a:rPr lang="en-GB" sz="1200" dirty="0"/>
              <a:t>Mathematical vocabulary is being introduced more systematically</a:t>
            </a:r>
          </a:p>
          <a:p>
            <a:pPr marL="171450" lvl="0" indent="-171450">
              <a:buFont typeface="Arial" panose="020B0604020202020204" pitchFamily="34" charset="0"/>
              <a:buChar char="•"/>
            </a:pPr>
            <a:r>
              <a:rPr lang="en-GB" sz="1200" dirty="0"/>
              <a:t>All pupils have experienced White Rose Maths and pupil feedback is positive:</a:t>
            </a:r>
          </a:p>
          <a:p>
            <a:pPr marL="628650" lvl="1" indent="-171450">
              <a:buFont typeface="Arial" panose="020B0604020202020204" pitchFamily="34" charset="0"/>
              <a:buChar char="•"/>
            </a:pPr>
            <a:r>
              <a:rPr lang="en-GB" sz="1200" dirty="0"/>
              <a:t>Teaches them a range of mathematical strategies</a:t>
            </a:r>
          </a:p>
          <a:p>
            <a:pPr marL="628650" lvl="1" indent="-171450">
              <a:buFont typeface="Arial" panose="020B0604020202020204" pitchFamily="34" charset="0"/>
              <a:buChar char="•"/>
            </a:pPr>
            <a:r>
              <a:rPr lang="en-GB" sz="1200" dirty="0"/>
              <a:t>Encourages thinking skills through questioning</a:t>
            </a:r>
          </a:p>
          <a:p>
            <a:pPr marL="628650" lvl="1" indent="-171450">
              <a:buFont typeface="Arial" panose="020B0604020202020204" pitchFamily="34" charset="0"/>
              <a:buChar char="•"/>
            </a:pPr>
            <a:r>
              <a:rPr lang="en-GB" sz="1200" dirty="0"/>
              <a:t>Is colourful with engaging whiteboard slides</a:t>
            </a:r>
          </a:p>
          <a:p>
            <a:pPr marL="628650" lvl="1" indent="-171450">
              <a:buFont typeface="Arial" panose="020B0604020202020204" pitchFamily="34" charset="0"/>
              <a:buChar char="•"/>
            </a:pPr>
            <a:endParaRPr lang="en-GB" sz="1200" dirty="0"/>
          </a:p>
          <a:p>
            <a:pPr marL="628650" lvl="1" indent="-171450">
              <a:buFont typeface="Arial" panose="020B0604020202020204" pitchFamily="34" charset="0"/>
              <a:buChar char="•"/>
            </a:pPr>
            <a:endParaRPr lang="en-GB" sz="1200" dirty="0"/>
          </a:p>
        </p:txBody>
      </p:sp>
      <p:sp>
        <p:nvSpPr>
          <p:cNvPr id="15" name="TextBox 14"/>
          <p:cNvSpPr txBox="1"/>
          <p:nvPr/>
        </p:nvSpPr>
        <p:spPr>
          <a:xfrm>
            <a:off x="8093195" y="2835361"/>
            <a:ext cx="3652284" cy="3970318"/>
          </a:xfrm>
          <a:prstGeom prst="rect">
            <a:avLst/>
          </a:prstGeom>
          <a:gradFill>
            <a:gsLst>
              <a:gs pos="0">
                <a:schemeClr val="accent4">
                  <a:lumMod val="40000"/>
                  <a:lumOff val="60000"/>
                </a:schemeClr>
              </a:gs>
              <a:gs pos="60000">
                <a:schemeClr val="accent1">
                  <a:lumMod val="0"/>
                  <a:lumOff val="100000"/>
                </a:schemeClr>
              </a:gs>
              <a:gs pos="100000">
                <a:schemeClr val="accent4">
                  <a:lumMod val="60000"/>
                  <a:lumOff val="40000"/>
                </a:schemeClr>
              </a:gs>
            </a:gsLst>
            <a:path path="circle">
              <a:fillToRect l="50000" t="-80000" r="50000" b="180000"/>
            </a:path>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200" b="1" i="1"/>
              <a:t>IMPACT</a:t>
            </a:r>
            <a:endParaRPr lang="en-GB" sz="1200" dirty="0"/>
          </a:p>
          <a:p>
            <a:pPr marL="171450" lvl="0" indent="-171450">
              <a:buFont typeface="Arial" panose="020B0604020202020204" pitchFamily="34" charset="0"/>
              <a:buChar char="•"/>
            </a:pPr>
            <a:r>
              <a:rPr lang="en-GB" sz="1200" dirty="0"/>
              <a:t>Staff are more confident in the need to teach concepts verbally first</a:t>
            </a:r>
          </a:p>
          <a:p>
            <a:pPr marL="171450" lvl="0" indent="-171450">
              <a:buFont typeface="Arial" panose="020B0604020202020204" pitchFamily="34" charset="0"/>
              <a:buChar char="•"/>
            </a:pPr>
            <a:r>
              <a:rPr lang="en-GB" sz="1200" dirty="0"/>
              <a:t>Staff have planned for key vocabulary to be introduced in language sessions </a:t>
            </a:r>
          </a:p>
          <a:p>
            <a:pPr marL="171450" lvl="0" indent="-171450">
              <a:buFont typeface="Arial" panose="020B0604020202020204" pitchFamily="34" charset="0"/>
              <a:buChar char="•"/>
            </a:pPr>
            <a:r>
              <a:rPr lang="en-GB" sz="1200" dirty="0"/>
              <a:t>Staff understanding of process of developmental marking has improved and they are beginning to use this as a strategy to extend pupils’ writing</a:t>
            </a:r>
          </a:p>
          <a:p>
            <a:pPr marL="171450" lvl="0" indent="-171450">
              <a:buFont typeface="Arial" panose="020B0604020202020204" pitchFamily="34" charset="0"/>
              <a:buChar char="•"/>
            </a:pPr>
            <a:r>
              <a:rPr lang="en-GB" sz="1200" dirty="0"/>
              <a:t>Writing takes the correct form and structure in most examples and shows clear progression from baseline to end product. All genres have a positive impact on the children’s learning</a:t>
            </a:r>
          </a:p>
          <a:p>
            <a:pPr marL="171450" lvl="0" indent="-171450">
              <a:buFont typeface="Arial" panose="020B0604020202020204" pitchFamily="34" charset="0"/>
              <a:buChar char="•"/>
            </a:pPr>
            <a:r>
              <a:rPr lang="en-GB" sz="1200" dirty="0"/>
              <a:t>Phonics assessments show that nearly all pupil make good progress</a:t>
            </a:r>
          </a:p>
          <a:p>
            <a:pPr marL="171450" lvl="0" indent="-171450">
              <a:buFont typeface="Arial" panose="020B0604020202020204" pitchFamily="34" charset="0"/>
              <a:buChar char="•"/>
            </a:pPr>
            <a:r>
              <a:rPr lang="en-GB" sz="1200" dirty="0"/>
              <a:t>Through the curriculum map staff can ‘forward think’ about the genres they are teaching. This means careful consideration is given to what will be more purposeful to teach and when</a:t>
            </a:r>
          </a:p>
          <a:p>
            <a:pPr marL="171450" lvl="0" indent="-171450">
              <a:buFont typeface="Arial" panose="020B0604020202020204" pitchFamily="34" charset="0"/>
              <a:buChar char="•"/>
            </a:pPr>
            <a:r>
              <a:rPr lang="en-GB" sz="1200" dirty="0"/>
              <a:t>AOLE teams have had a voice within the Curriculum Design process re. coverage</a:t>
            </a:r>
          </a:p>
          <a:p>
            <a:pPr lvl="0"/>
            <a:endParaRPr lang="en-GB" sz="1200" dirty="0"/>
          </a:p>
        </p:txBody>
      </p:sp>
    </p:spTree>
    <p:extLst>
      <p:ext uri="{BB962C8B-B14F-4D97-AF65-F5344CB8AC3E}">
        <p14:creationId xmlns:p14="http://schemas.microsoft.com/office/powerpoint/2010/main" val="3925396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accent1">
                <a:lumMod val="0"/>
                <a:lumOff val="100000"/>
              </a:schemeClr>
            </a:gs>
            <a:gs pos="78000">
              <a:srgbClr val="00B0F0"/>
            </a:gs>
            <a:gs pos="100000">
              <a:srgbClr val="00B0F0"/>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5907" y="26545"/>
            <a:ext cx="9698897" cy="838959"/>
          </a:xfrm>
        </p:spPr>
        <p:txBody>
          <a:bodyPr>
            <a:normAutofit/>
          </a:bodyPr>
          <a:lstStyle/>
          <a:p>
            <a:r>
              <a:rPr lang="en-GB" sz="3200" b="1" dirty="0">
                <a:latin typeface="Comic Sans MS" panose="030F0702030302020204" pitchFamily="66" charset="0"/>
              </a:rPr>
              <a:t>Self Evaluation Summary</a:t>
            </a:r>
          </a:p>
        </p:txBody>
      </p:sp>
      <p:sp>
        <p:nvSpPr>
          <p:cNvPr id="8" name="TextBox 7"/>
          <p:cNvSpPr txBox="1"/>
          <p:nvPr/>
        </p:nvSpPr>
        <p:spPr>
          <a:xfrm>
            <a:off x="6042991" y="5572539"/>
            <a:ext cx="184731" cy="369332"/>
          </a:xfrm>
          <a:prstGeom prst="rect">
            <a:avLst/>
          </a:prstGeom>
          <a:noFill/>
        </p:spPr>
        <p:txBody>
          <a:bodyPr wrap="none" rtlCol="0">
            <a:spAutoFit/>
          </a:bodyPr>
          <a:lstStyle/>
          <a:p>
            <a:endParaRPr lang="en-GB" dirty="0"/>
          </a:p>
        </p:txBody>
      </p:sp>
      <p:pic>
        <p:nvPicPr>
          <p:cNvPr id="22" name="Picture 21"/>
          <p:cNvPicPr>
            <a:picLocks noChangeAspect="1"/>
          </p:cNvPicPr>
          <p:nvPr/>
        </p:nvPicPr>
        <p:blipFill>
          <a:blip r:embed="rId2"/>
          <a:stretch>
            <a:fillRect/>
          </a:stretch>
        </p:blipFill>
        <p:spPr>
          <a:xfrm>
            <a:off x="11064317" y="195237"/>
            <a:ext cx="727588" cy="740485"/>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2932771525"/>
              </p:ext>
            </p:extLst>
          </p:nvPr>
        </p:nvGraphicFramePr>
        <p:xfrm>
          <a:off x="225083" y="1005942"/>
          <a:ext cx="11802796" cy="5125720"/>
        </p:xfrm>
        <a:graphic>
          <a:graphicData uri="http://schemas.openxmlformats.org/drawingml/2006/table">
            <a:tbl>
              <a:tblPr firstRow="1" bandRow="1">
                <a:tableStyleId>{21E4AEA4-8DFA-4A89-87EB-49C32662AFE0}</a:tableStyleId>
              </a:tblPr>
              <a:tblGrid>
                <a:gridCol w="2950699">
                  <a:extLst>
                    <a:ext uri="{9D8B030D-6E8A-4147-A177-3AD203B41FA5}">
                      <a16:colId xmlns:a16="http://schemas.microsoft.com/office/drawing/2014/main" val="1992973046"/>
                    </a:ext>
                  </a:extLst>
                </a:gridCol>
                <a:gridCol w="2950699">
                  <a:extLst>
                    <a:ext uri="{9D8B030D-6E8A-4147-A177-3AD203B41FA5}">
                      <a16:colId xmlns:a16="http://schemas.microsoft.com/office/drawing/2014/main" val="1802016236"/>
                    </a:ext>
                  </a:extLst>
                </a:gridCol>
                <a:gridCol w="2950699">
                  <a:extLst>
                    <a:ext uri="{9D8B030D-6E8A-4147-A177-3AD203B41FA5}">
                      <a16:colId xmlns:a16="http://schemas.microsoft.com/office/drawing/2014/main" val="2182705612"/>
                    </a:ext>
                  </a:extLst>
                </a:gridCol>
                <a:gridCol w="2950699">
                  <a:extLst>
                    <a:ext uri="{9D8B030D-6E8A-4147-A177-3AD203B41FA5}">
                      <a16:colId xmlns:a16="http://schemas.microsoft.com/office/drawing/2014/main" val="3023807388"/>
                    </a:ext>
                  </a:extLst>
                </a:gridCol>
              </a:tblGrid>
              <a:tr h="370840">
                <a:tc>
                  <a:txBody>
                    <a:bodyPr/>
                    <a:lstStyle/>
                    <a:p>
                      <a:pPr algn="ctr"/>
                      <a:r>
                        <a:rPr lang="en-GB" sz="1400" dirty="0"/>
                        <a:t>VISION</a:t>
                      </a:r>
                      <a:r>
                        <a:rPr lang="en-GB" sz="1400" baseline="0" dirty="0"/>
                        <a:t> &amp; LEADERSHIP</a:t>
                      </a:r>
                      <a:endParaRPr lang="en-GB" sz="1400" dirty="0"/>
                    </a:p>
                  </a:txBody>
                  <a:tcPr/>
                </a:tc>
                <a:tc>
                  <a:txBody>
                    <a:bodyPr/>
                    <a:lstStyle/>
                    <a:p>
                      <a:pPr algn="ctr"/>
                      <a:r>
                        <a:rPr lang="en-GB" sz="1400" dirty="0"/>
                        <a:t>CURRICULUM</a:t>
                      </a:r>
                    </a:p>
                  </a:txBody>
                  <a:tcPr/>
                </a:tc>
                <a:tc>
                  <a:txBody>
                    <a:bodyPr/>
                    <a:lstStyle/>
                    <a:p>
                      <a:pPr algn="ctr"/>
                      <a:r>
                        <a:rPr lang="en-GB" sz="1400" dirty="0"/>
                        <a:t>TEACHING &amp; LEARNING</a:t>
                      </a:r>
                    </a:p>
                  </a:txBody>
                  <a:tcPr/>
                </a:tc>
                <a:tc>
                  <a:txBody>
                    <a:bodyPr/>
                    <a:lstStyle/>
                    <a:p>
                      <a:pPr algn="ctr"/>
                      <a:r>
                        <a:rPr lang="en-GB" sz="1400" dirty="0"/>
                        <a:t>WELL-BEING, EQUITY &amp; INCLUSION</a:t>
                      </a:r>
                    </a:p>
                  </a:txBody>
                  <a:tcPr/>
                </a:tc>
                <a:extLst>
                  <a:ext uri="{0D108BD9-81ED-4DB2-BD59-A6C34878D82A}">
                    <a16:rowId xmlns:a16="http://schemas.microsoft.com/office/drawing/2014/main" val="826100813"/>
                  </a:ext>
                </a:extLst>
              </a:tr>
              <a:tr h="370840">
                <a:tc>
                  <a:txBody>
                    <a:bodyPr/>
                    <a:lstStyle/>
                    <a:p>
                      <a:r>
                        <a:rPr lang="en-GB" sz="1000" b="1" i="1" dirty="0">
                          <a:solidFill>
                            <a:srgbClr val="00B050"/>
                          </a:solidFill>
                        </a:rPr>
                        <a:t>What we do well…..</a:t>
                      </a:r>
                    </a:p>
                    <a:p>
                      <a:pPr marL="171450" lvl="0" indent="-171450">
                        <a:buFont typeface="Arial" panose="020B0604020202020204" pitchFamily="34" charset="0"/>
                        <a:buChar char="•"/>
                      </a:pPr>
                      <a:r>
                        <a:rPr lang="en-GB" sz="1000" kern="1200" dirty="0">
                          <a:solidFill>
                            <a:srgbClr val="00B050"/>
                          </a:solidFill>
                          <a:effectLst/>
                        </a:rPr>
                        <a:t>Collaborative working significantly impacts on standards</a:t>
                      </a:r>
                    </a:p>
                    <a:p>
                      <a:pPr marL="171450" lvl="0" indent="-171450">
                        <a:buFont typeface="Arial" panose="020B0604020202020204" pitchFamily="34" charset="0"/>
                        <a:buChar char="•"/>
                      </a:pPr>
                      <a:r>
                        <a:rPr lang="en-GB" sz="1000" kern="1200" dirty="0">
                          <a:solidFill>
                            <a:srgbClr val="00B050"/>
                          </a:solidFill>
                          <a:effectLst/>
                        </a:rPr>
                        <a:t>High expectations are communicated to all staff</a:t>
                      </a:r>
                    </a:p>
                    <a:p>
                      <a:pPr marL="171450" lvl="0" indent="-171450">
                        <a:buFont typeface="Arial" panose="020B0604020202020204" pitchFamily="34" charset="0"/>
                        <a:buChar char="•"/>
                      </a:pPr>
                      <a:r>
                        <a:rPr lang="en-GB" sz="1000" kern="1200" dirty="0">
                          <a:solidFill>
                            <a:srgbClr val="00B050"/>
                          </a:solidFill>
                          <a:effectLst/>
                        </a:rPr>
                        <a:t>Effective communication with all stakeholders</a:t>
                      </a:r>
                    </a:p>
                    <a:p>
                      <a:pPr marL="171450" lvl="0" indent="-171450">
                        <a:buFont typeface="Arial" panose="020B0604020202020204" pitchFamily="34" charset="0"/>
                        <a:buChar char="•"/>
                      </a:pPr>
                      <a:r>
                        <a:rPr lang="en-GB" sz="1000" kern="1200" dirty="0">
                          <a:solidFill>
                            <a:srgbClr val="00B050"/>
                          </a:solidFill>
                          <a:effectLst/>
                        </a:rPr>
                        <a:t>Leaders develop and maintain improvements</a:t>
                      </a:r>
                    </a:p>
                    <a:p>
                      <a:pPr marL="171450" lvl="0" indent="-171450">
                        <a:buFont typeface="Arial" panose="020B0604020202020204" pitchFamily="34" charset="0"/>
                        <a:buChar char="•"/>
                      </a:pPr>
                      <a:r>
                        <a:rPr lang="en-GB" sz="1000" kern="1200" dirty="0">
                          <a:solidFill>
                            <a:srgbClr val="00B050"/>
                          </a:solidFill>
                          <a:effectLst/>
                        </a:rPr>
                        <a:t>School vision is clear </a:t>
                      </a:r>
                    </a:p>
                    <a:p>
                      <a:pPr marL="171450" lvl="0" indent="-171450">
                        <a:buFont typeface="Arial" panose="020B0604020202020204" pitchFamily="34" charset="0"/>
                        <a:buChar char="•"/>
                      </a:pPr>
                      <a:r>
                        <a:rPr lang="en-GB" sz="1000" kern="1200" dirty="0">
                          <a:solidFill>
                            <a:srgbClr val="00B050"/>
                          </a:solidFill>
                          <a:effectLst/>
                        </a:rPr>
                        <a:t>Good communication with parents/carers</a:t>
                      </a:r>
                    </a:p>
                    <a:p>
                      <a:pPr marL="171450" lvl="0" indent="-171450">
                        <a:buFont typeface="Arial" panose="020B0604020202020204" pitchFamily="34" charset="0"/>
                        <a:buChar char="•"/>
                      </a:pPr>
                      <a:r>
                        <a:rPr lang="en-GB" sz="1000" kern="1200" dirty="0">
                          <a:solidFill>
                            <a:srgbClr val="00B050"/>
                          </a:solidFill>
                          <a:effectLst/>
                        </a:rPr>
                        <a:t>Robust self-evaluation informs school improvement planning. </a:t>
                      </a:r>
                    </a:p>
                    <a:p>
                      <a:pPr marL="171450" lvl="0" indent="-171450">
                        <a:buFont typeface="Arial" panose="020B0604020202020204" pitchFamily="34" charset="0"/>
                        <a:buChar char="•"/>
                      </a:pPr>
                      <a:r>
                        <a:rPr lang="en-GB" sz="1000" kern="1200" dirty="0">
                          <a:solidFill>
                            <a:srgbClr val="00B050"/>
                          </a:solidFill>
                          <a:effectLst/>
                        </a:rPr>
                        <a:t>Development and implementation of Curriculum Wales continues to be led effectively</a:t>
                      </a:r>
                    </a:p>
                    <a:p>
                      <a:endParaRPr lang="en-GB" sz="1000" dirty="0"/>
                    </a:p>
                  </a:txBody>
                  <a:tcPr/>
                </a:tc>
                <a:tc>
                  <a:txBody>
                    <a:bodyPr/>
                    <a:lstStyle/>
                    <a:p>
                      <a:r>
                        <a:rPr lang="en-GB" sz="1000" b="1" i="1" dirty="0">
                          <a:solidFill>
                            <a:srgbClr val="00B050"/>
                          </a:solidFill>
                        </a:rPr>
                        <a:t>What we do well…..</a:t>
                      </a:r>
                    </a:p>
                    <a:p>
                      <a:pPr marL="171450" lvl="0" indent="-171450">
                        <a:buFont typeface="Arial" panose="020B0604020202020204" pitchFamily="34" charset="0"/>
                        <a:buChar char="•"/>
                      </a:pPr>
                      <a:r>
                        <a:rPr lang="en-US" sz="1000" kern="1200" dirty="0">
                          <a:solidFill>
                            <a:srgbClr val="00B050"/>
                          </a:solidFill>
                          <a:effectLst/>
                        </a:rPr>
                        <a:t>Learning is based on the requirements of Curriculum for Wales</a:t>
                      </a:r>
                      <a:endParaRPr lang="en-GB" sz="1000" kern="1200" dirty="0">
                        <a:solidFill>
                          <a:srgbClr val="00B050"/>
                        </a:solidFill>
                        <a:effectLst/>
                      </a:endParaRPr>
                    </a:p>
                    <a:p>
                      <a:pPr marL="171450" lvl="0" indent="-171450">
                        <a:buFont typeface="Arial" panose="020B0604020202020204" pitchFamily="34" charset="0"/>
                        <a:buChar char="•"/>
                      </a:pPr>
                      <a:r>
                        <a:rPr lang="en-US" sz="1000" kern="1200" dirty="0">
                          <a:solidFill>
                            <a:srgbClr val="00B050"/>
                          </a:solidFill>
                          <a:effectLst/>
                        </a:rPr>
                        <a:t>Collaborative planning supports our holistic approach to teaching the 4 Purposes</a:t>
                      </a:r>
                      <a:endParaRPr lang="en-GB" sz="1000" kern="1200" dirty="0">
                        <a:solidFill>
                          <a:srgbClr val="00B050"/>
                        </a:solidFill>
                        <a:effectLst/>
                      </a:endParaRPr>
                    </a:p>
                    <a:p>
                      <a:pPr marL="171450" lvl="0" indent="-171450">
                        <a:buFont typeface="Arial" panose="020B0604020202020204" pitchFamily="34" charset="0"/>
                        <a:buChar char="•"/>
                      </a:pPr>
                      <a:r>
                        <a:rPr lang="en-US" sz="1000" kern="1200" dirty="0">
                          <a:solidFill>
                            <a:srgbClr val="00B050"/>
                          </a:solidFill>
                          <a:effectLst/>
                        </a:rPr>
                        <a:t>Skills, knowledge and experiences are incorporated into our authentic learning experiences</a:t>
                      </a:r>
                      <a:endParaRPr lang="en-GB" sz="1000" kern="1200" dirty="0">
                        <a:solidFill>
                          <a:srgbClr val="00B050"/>
                        </a:solidFill>
                        <a:effectLst/>
                      </a:endParaRPr>
                    </a:p>
                    <a:p>
                      <a:pPr marL="171450" lvl="0" indent="-171450">
                        <a:buFont typeface="Arial" panose="020B0604020202020204" pitchFamily="34" charset="0"/>
                        <a:buChar char="•"/>
                      </a:pPr>
                      <a:r>
                        <a:rPr lang="en-US" sz="1000" kern="1200" dirty="0">
                          <a:solidFill>
                            <a:srgbClr val="00B050"/>
                          </a:solidFill>
                          <a:effectLst/>
                        </a:rPr>
                        <a:t>Clear continuity and progression across the school</a:t>
                      </a:r>
                      <a:endParaRPr lang="en-GB" sz="1000" kern="1200" dirty="0">
                        <a:solidFill>
                          <a:srgbClr val="00B050"/>
                        </a:solidFill>
                        <a:effectLst/>
                      </a:endParaRPr>
                    </a:p>
                    <a:p>
                      <a:pPr marL="171450" lvl="0" indent="-171450">
                        <a:buFont typeface="Arial" panose="020B0604020202020204" pitchFamily="34" charset="0"/>
                        <a:buChar char="•"/>
                      </a:pPr>
                      <a:r>
                        <a:rPr lang="en-US" sz="1000" kern="1200" dirty="0">
                          <a:solidFill>
                            <a:srgbClr val="00B050"/>
                          </a:solidFill>
                          <a:effectLst/>
                        </a:rPr>
                        <a:t>Activities meet the needs of the pupils</a:t>
                      </a:r>
                      <a:endParaRPr lang="en-GB" sz="1000" kern="1200" dirty="0">
                        <a:solidFill>
                          <a:srgbClr val="00B050"/>
                        </a:solidFill>
                        <a:effectLst/>
                      </a:endParaRPr>
                    </a:p>
                    <a:p>
                      <a:pPr marL="171450" lvl="0" indent="-171450">
                        <a:buFont typeface="Arial" panose="020B0604020202020204" pitchFamily="34" charset="0"/>
                        <a:buChar char="•"/>
                      </a:pPr>
                      <a:r>
                        <a:rPr lang="en-US" sz="1000" kern="1200" dirty="0">
                          <a:solidFill>
                            <a:srgbClr val="00B050"/>
                          </a:solidFill>
                          <a:effectLst/>
                        </a:rPr>
                        <a:t>Our curriculum reflects the school’s local area</a:t>
                      </a:r>
                      <a:endParaRPr lang="en-GB" sz="1000" kern="1200" dirty="0">
                        <a:solidFill>
                          <a:srgbClr val="00B050"/>
                        </a:solidFill>
                        <a:effectLst/>
                      </a:endParaRPr>
                    </a:p>
                    <a:p>
                      <a:pPr marL="171450" lvl="0" indent="-171450">
                        <a:buFont typeface="Arial" panose="020B0604020202020204" pitchFamily="34" charset="0"/>
                        <a:buChar char="•"/>
                      </a:pPr>
                      <a:r>
                        <a:rPr lang="en-GB" sz="1000" kern="1200" dirty="0">
                          <a:solidFill>
                            <a:srgbClr val="00B050"/>
                          </a:solidFill>
                          <a:effectLst/>
                        </a:rPr>
                        <a:t>Staff work collaboratively to develop consistent, high quality provision across the school based on current research and training </a:t>
                      </a:r>
                    </a:p>
                    <a:p>
                      <a:pPr marL="171450" lvl="0" indent="-171450">
                        <a:buFont typeface="Arial" panose="020B0604020202020204" pitchFamily="34" charset="0"/>
                        <a:buChar char="•"/>
                      </a:pPr>
                      <a:r>
                        <a:rPr lang="en-GB" sz="1000" kern="1200" dirty="0">
                          <a:solidFill>
                            <a:srgbClr val="00B050"/>
                          </a:solidFill>
                          <a:effectLst/>
                        </a:rPr>
                        <a:t>All adults provide high quality phonic activities</a:t>
                      </a:r>
                    </a:p>
                    <a:p>
                      <a:pPr marL="171450" indent="-171450">
                        <a:buFont typeface="Arial" panose="020B0604020202020204" pitchFamily="34" charset="0"/>
                        <a:buChar char="•"/>
                      </a:pPr>
                      <a:r>
                        <a:rPr lang="en-US" sz="1000" kern="1200" dirty="0">
                          <a:solidFill>
                            <a:srgbClr val="00B050"/>
                          </a:solidFill>
                          <a:effectLst/>
                        </a:rPr>
                        <a:t>ALN provision is effective at all levels</a:t>
                      </a:r>
                      <a:endParaRPr lang="en-GB" sz="1000" b="1" i="1" dirty="0">
                        <a:solidFill>
                          <a:srgbClr val="00B050"/>
                        </a:solidFill>
                      </a:endParaRPr>
                    </a:p>
                  </a:txBody>
                  <a:tcPr/>
                </a:tc>
                <a:tc>
                  <a:txBody>
                    <a:bodyPr/>
                    <a:lstStyle/>
                    <a:p>
                      <a:r>
                        <a:rPr lang="en-GB" sz="1000" b="1" i="1" dirty="0">
                          <a:solidFill>
                            <a:srgbClr val="00B050"/>
                          </a:solidFill>
                        </a:rPr>
                        <a:t>What we do well…..</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A vision and Curriculum Rationale is established</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Teaching and Learning is based around the 4 purposes of Curriculum for Wales</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Effective teaching and Learning strategies are embedded into everyday practice</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All staff work collaboratively to develop consistently high quality provision across the school based on current research and training</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All staff strive to deliver engaging, challenging and stimulating learning experiences</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Support staff are deployed effectively throughout the school</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Consistent approach to supporting pupils with ALN </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Assessment information through data analysis and pupil progress meetings informs future learning needs and pupils’ next steps </a:t>
                      </a:r>
                    </a:p>
                    <a:p>
                      <a:endParaRPr lang="en-GB" sz="1000" b="1" i="1" dirty="0"/>
                    </a:p>
                  </a:txBody>
                  <a:tcPr/>
                </a:tc>
                <a:tc>
                  <a:txBody>
                    <a:bodyPr/>
                    <a:lstStyle/>
                    <a:p>
                      <a:r>
                        <a:rPr lang="en-GB" sz="1000" b="1" i="1" dirty="0">
                          <a:solidFill>
                            <a:srgbClr val="00B050"/>
                          </a:solidFill>
                        </a:rPr>
                        <a:t>What we do well…..</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Most pupils have good attitudes to keeping safe and healthy</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Behaviour in school is very good. Support is provided for identified pupils</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Positive working relationships ensure pupils feel safe and valued</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Provision for well-being is very good. PDG is used effectively to support this</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There is a wealth of opportunities to develop pupils’ cultural understanding and appreciation</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Role of Family Engagement Officer is effective</a:t>
                      </a:r>
                    </a:p>
                    <a:p>
                      <a:pPr marL="171450" lvl="0" indent="-171450">
                        <a:buFont typeface="Arial" panose="020B0604020202020204" pitchFamily="34" charset="0"/>
                        <a:buChar char="•"/>
                      </a:pPr>
                      <a:r>
                        <a:rPr lang="en-US" sz="1000" kern="1200" dirty="0">
                          <a:solidFill>
                            <a:srgbClr val="00B050"/>
                          </a:solidFill>
                          <a:effectLst/>
                          <a:latin typeface="+mn-lt"/>
                          <a:ea typeface="+mn-ea"/>
                          <a:cs typeface="+mn-cs"/>
                        </a:rPr>
                        <a:t>Good provision for pupils who are physically disabled allows them to partake in everyday aspects of school life as equals</a:t>
                      </a:r>
                      <a:endParaRPr lang="en-GB" sz="1000" kern="1200" dirty="0">
                        <a:solidFill>
                          <a:srgbClr val="00B050"/>
                        </a:solidFill>
                        <a:effectLst/>
                        <a:latin typeface="+mn-lt"/>
                        <a:ea typeface="+mn-ea"/>
                        <a:cs typeface="+mn-cs"/>
                      </a:endParaRP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Nearly all pupils develop a sound understanding of equal opportunity issues and of diversity within society</a:t>
                      </a:r>
                    </a:p>
                    <a:p>
                      <a:pPr marL="171450" lvl="0" indent="-171450">
                        <a:buFont typeface="Arial" panose="020B0604020202020204" pitchFamily="34" charset="0"/>
                        <a:buChar char="•"/>
                      </a:pPr>
                      <a:r>
                        <a:rPr lang="en-GB" sz="1000" kern="1200" dirty="0">
                          <a:solidFill>
                            <a:srgbClr val="00B050"/>
                          </a:solidFill>
                          <a:effectLst/>
                          <a:latin typeface="+mn-lt"/>
                          <a:ea typeface="+mn-ea"/>
                          <a:cs typeface="+mn-cs"/>
                        </a:rPr>
                        <a:t>School actively prepares pupils for experiences of adult life</a:t>
                      </a:r>
                    </a:p>
                    <a:p>
                      <a:endParaRPr lang="en-GB" sz="1000" b="1" i="1" dirty="0"/>
                    </a:p>
                  </a:txBody>
                  <a:tcPr/>
                </a:tc>
                <a:extLst>
                  <a:ext uri="{0D108BD9-81ED-4DB2-BD59-A6C34878D82A}">
                    <a16:rowId xmlns:a16="http://schemas.microsoft.com/office/drawing/2014/main" val="2306988898"/>
                  </a:ext>
                </a:extLst>
              </a:tr>
              <a:tr h="370840">
                <a:tc>
                  <a:txBody>
                    <a:bodyPr/>
                    <a:lstStyle/>
                    <a:p>
                      <a:r>
                        <a:rPr lang="en-GB" sz="1000" b="1" i="1" dirty="0">
                          <a:solidFill>
                            <a:srgbClr val="FF0000"/>
                          </a:solidFill>
                        </a:rPr>
                        <a:t>What we need to work on…</a:t>
                      </a:r>
                    </a:p>
                    <a:p>
                      <a:pPr marL="171450" lvl="0" indent="-171450">
                        <a:buFont typeface="Arial" panose="020B0604020202020204" pitchFamily="34" charset="0"/>
                        <a:buChar char="•"/>
                      </a:pPr>
                      <a:r>
                        <a:rPr lang="en-GB" sz="1000" kern="1200" dirty="0">
                          <a:solidFill>
                            <a:srgbClr val="FF0000"/>
                          </a:solidFill>
                          <a:effectLst/>
                        </a:rPr>
                        <a:t>Develop parental engagement </a:t>
                      </a:r>
                    </a:p>
                    <a:p>
                      <a:pPr marL="171450" lvl="0" indent="-171450">
                        <a:buFont typeface="Arial" panose="020B0604020202020204" pitchFamily="34" charset="0"/>
                        <a:buChar char="•"/>
                      </a:pPr>
                      <a:r>
                        <a:rPr lang="en-GB" sz="1000" kern="1200" dirty="0">
                          <a:solidFill>
                            <a:srgbClr val="FF0000"/>
                          </a:solidFill>
                          <a:effectLst/>
                        </a:rPr>
                        <a:t>Further support families who have English as an Additional Language</a:t>
                      </a:r>
                    </a:p>
                    <a:p>
                      <a:pPr marL="171450" lvl="0" indent="-171450">
                        <a:buFont typeface="Arial" panose="020B0604020202020204" pitchFamily="34" charset="0"/>
                        <a:buChar char="•"/>
                      </a:pPr>
                      <a:r>
                        <a:rPr lang="en-GB" sz="1000" kern="1200" dirty="0">
                          <a:solidFill>
                            <a:srgbClr val="FF0000"/>
                          </a:solidFill>
                          <a:effectLst/>
                        </a:rPr>
                        <a:t>Quality Assurance processes </a:t>
                      </a:r>
                    </a:p>
                    <a:p>
                      <a:pPr marL="171450" lvl="0" indent="-171450">
                        <a:buFont typeface="Arial" panose="020B0604020202020204" pitchFamily="34" charset="0"/>
                        <a:buChar char="•"/>
                      </a:pPr>
                      <a:r>
                        <a:rPr lang="en-GB" sz="1000" kern="1200" dirty="0">
                          <a:solidFill>
                            <a:srgbClr val="FF0000"/>
                          </a:solidFill>
                          <a:effectLst/>
                        </a:rPr>
                        <a:t>Contained staff CPD in line with National reform</a:t>
                      </a:r>
                    </a:p>
                    <a:p>
                      <a:pPr marL="171450" lvl="0" indent="-171450">
                        <a:buFont typeface="Arial" panose="020B0604020202020204" pitchFamily="34" charset="0"/>
                        <a:buChar char="•"/>
                      </a:pPr>
                      <a:r>
                        <a:rPr lang="en-GB" sz="1000" kern="1200" dirty="0">
                          <a:solidFill>
                            <a:srgbClr val="FF0000"/>
                          </a:solidFill>
                          <a:effectLst/>
                        </a:rPr>
                        <a:t>Develop the role of AOLE teams</a:t>
                      </a:r>
                    </a:p>
                    <a:p>
                      <a:endParaRPr lang="en-GB" sz="1000" dirty="0"/>
                    </a:p>
                  </a:txBody>
                  <a:tcPr/>
                </a:tc>
                <a:tc>
                  <a:txBody>
                    <a:bodyPr/>
                    <a:lstStyle/>
                    <a:p>
                      <a:r>
                        <a:rPr lang="en-GB" sz="1000" b="1" i="1" dirty="0">
                          <a:solidFill>
                            <a:srgbClr val="FF0000"/>
                          </a:solidFill>
                        </a:rPr>
                        <a:t>What we need to work on…</a:t>
                      </a:r>
                    </a:p>
                    <a:p>
                      <a:pPr marL="171450" lvl="0" indent="-171450">
                        <a:buFont typeface="Arial" panose="020B0604020202020204" pitchFamily="34" charset="0"/>
                        <a:buChar char="•"/>
                      </a:pPr>
                      <a:r>
                        <a:rPr lang="en-US" sz="1000" kern="1200" dirty="0">
                          <a:solidFill>
                            <a:srgbClr val="FF0000"/>
                          </a:solidFill>
                          <a:effectLst/>
                        </a:rPr>
                        <a:t>Further development on curriculum design </a:t>
                      </a:r>
                      <a:endParaRPr lang="en-GB" sz="1000" kern="1200" dirty="0">
                        <a:solidFill>
                          <a:srgbClr val="FF0000"/>
                        </a:solidFill>
                        <a:effectLst/>
                      </a:endParaRPr>
                    </a:p>
                    <a:p>
                      <a:pPr marL="171450" lvl="0" indent="-171450">
                        <a:buFont typeface="Arial" panose="020B0604020202020204" pitchFamily="34" charset="0"/>
                        <a:buChar char="•"/>
                      </a:pPr>
                      <a:r>
                        <a:rPr lang="en-GB" sz="1000" kern="1200" dirty="0">
                          <a:solidFill>
                            <a:srgbClr val="FF0000"/>
                          </a:solidFill>
                          <a:effectLst/>
                        </a:rPr>
                        <a:t>Revisit developmental marking</a:t>
                      </a:r>
                    </a:p>
                    <a:p>
                      <a:pPr marL="171450" lvl="0" indent="-171450">
                        <a:buFont typeface="Arial" panose="020B0604020202020204" pitchFamily="34" charset="0"/>
                        <a:buChar char="•"/>
                      </a:pPr>
                      <a:r>
                        <a:rPr lang="en-GB" sz="1000" kern="1200" dirty="0">
                          <a:solidFill>
                            <a:srgbClr val="FF0000"/>
                          </a:solidFill>
                          <a:effectLst/>
                        </a:rPr>
                        <a:t>Introduce</a:t>
                      </a:r>
                      <a:r>
                        <a:rPr lang="en-GB" sz="1000" kern="1200" baseline="0" dirty="0">
                          <a:solidFill>
                            <a:srgbClr val="FF0000"/>
                          </a:solidFill>
                          <a:effectLst/>
                        </a:rPr>
                        <a:t> new whole school maths scheme</a:t>
                      </a:r>
                    </a:p>
                    <a:p>
                      <a:pPr marL="171450" lvl="0" indent="-171450">
                        <a:buFont typeface="Arial" panose="020B0604020202020204" pitchFamily="34" charset="0"/>
                        <a:buChar char="•"/>
                      </a:pPr>
                      <a:r>
                        <a:rPr lang="en-GB" sz="1000" kern="1200" baseline="0" dirty="0">
                          <a:solidFill>
                            <a:srgbClr val="FF0000"/>
                          </a:solidFill>
                          <a:effectLst/>
                        </a:rPr>
                        <a:t>Develop maths resources</a:t>
                      </a:r>
                    </a:p>
                    <a:p>
                      <a:pPr marL="171450" lvl="0" indent="-171450">
                        <a:buFont typeface="Arial" panose="020B0604020202020204" pitchFamily="34" charset="0"/>
                        <a:buChar char="•"/>
                      </a:pPr>
                      <a:r>
                        <a:rPr lang="en-GB" sz="1000" kern="1200" baseline="0" dirty="0">
                          <a:solidFill>
                            <a:srgbClr val="FF0000"/>
                          </a:solidFill>
                          <a:effectLst/>
                        </a:rPr>
                        <a:t>Ensue quality opportunities to develop pupil extended writing skills</a:t>
                      </a:r>
                      <a:endParaRPr lang="en-GB" sz="1000" kern="1200" dirty="0">
                        <a:solidFill>
                          <a:srgbClr val="FF0000"/>
                        </a:solidFill>
                        <a:effectLst/>
                      </a:endParaRPr>
                    </a:p>
                  </a:txBody>
                  <a:tcPr/>
                </a:tc>
                <a:tc>
                  <a:txBody>
                    <a:bodyPr/>
                    <a:lstStyle/>
                    <a:p>
                      <a:r>
                        <a:rPr lang="en-GB" sz="1000" b="1" i="1" dirty="0">
                          <a:solidFill>
                            <a:srgbClr val="FF0000"/>
                          </a:solidFill>
                        </a:rPr>
                        <a:t>What we need to work on…</a:t>
                      </a:r>
                    </a:p>
                    <a:p>
                      <a:pPr marL="171450" lvl="0" indent="-171450">
                        <a:buFont typeface="Arial" panose="020B0604020202020204" pitchFamily="34" charset="0"/>
                        <a:buChar char="•"/>
                      </a:pPr>
                      <a:r>
                        <a:rPr lang="en-GB" sz="1000" kern="1200" dirty="0">
                          <a:solidFill>
                            <a:srgbClr val="FF0000"/>
                          </a:solidFill>
                          <a:effectLst/>
                          <a:latin typeface="+mn-lt"/>
                          <a:ea typeface="+mn-ea"/>
                          <a:cs typeface="+mn-cs"/>
                        </a:rPr>
                        <a:t>Feedback to ensure pupil progress</a:t>
                      </a:r>
                    </a:p>
                    <a:p>
                      <a:pPr marL="171450" lvl="0" indent="-171450">
                        <a:buFont typeface="Arial" panose="020B0604020202020204" pitchFamily="34" charset="0"/>
                        <a:buChar char="•"/>
                      </a:pPr>
                      <a:r>
                        <a:rPr lang="en-GB" sz="1000" kern="1200" dirty="0">
                          <a:solidFill>
                            <a:srgbClr val="FF0000"/>
                          </a:solidFill>
                          <a:effectLst/>
                          <a:latin typeface="+mn-lt"/>
                          <a:ea typeface="+mn-ea"/>
                          <a:cs typeface="+mn-cs"/>
                        </a:rPr>
                        <a:t>Develop purposeful small group support for pupils identified as Universal Provision</a:t>
                      </a:r>
                    </a:p>
                    <a:p>
                      <a:pPr marL="171450" lvl="0" indent="-171450">
                        <a:buFont typeface="Arial" panose="020B0604020202020204" pitchFamily="34" charset="0"/>
                        <a:buChar char="•"/>
                      </a:pPr>
                      <a:r>
                        <a:rPr lang="en-GB" sz="1000" b="0" i="0" kern="1200" dirty="0">
                          <a:solidFill>
                            <a:srgbClr val="FF0000"/>
                          </a:solidFill>
                          <a:effectLst/>
                          <a:latin typeface="+mn-lt"/>
                          <a:ea typeface="+mn-ea"/>
                          <a:cs typeface="+mn-cs"/>
                        </a:rPr>
                        <a:t>Review our Curriculum Rationale</a:t>
                      </a:r>
                    </a:p>
                    <a:p>
                      <a:pPr marL="171450" lvl="0" indent="-171450">
                        <a:buFont typeface="Arial" panose="020B0604020202020204" pitchFamily="34" charset="0"/>
                        <a:buChar char="•"/>
                      </a:pPr>
                      <a:r>
                        <a:rPr lang="en-GB" sz="1000" b="0" i="0" kern="1200" dirty="0">
                          <a:solidFill>
                            <a:srgbClr val="FF0000"/>
                          </a:solidFill>
                          <a:effectLst/>
                          <a:latin typeface="+mn-lt"/>
                          <a:ea typeface="+mn-ea"/>
                          <a:cs typeface="+mn-cs"/>
                        </a:rPr>
                        <a:t>Further improvements in maths standards and provision</a:t>
                      </a:r>
                    </a:p>
                    <a:p>
                      <a:pPr marL="171450" lvl="0" indent="-171450">
                        <a:buFont typeface="Arial" panose="020B0604020202020204" pitchFamily="34" charset="0"/>
                        <a:buChar char="•"/>
                      </a:pPr>
                      <a:r>
                        <a:rPr lang="en-GB" sz="1000" b="0" i="0" kern="1200" dirty="0">
                          <a:solidFill>
                            <a:srgbClr val="FF0000"/>
                          </a:solidFill>
                          <a:effectLst/>
                          <a:latin typeface="+mn-lt"/>
                          <a:ea typeface="+mn-ea"/>
                          <a:cs typeface="+mn-cs"/>
                        </a:rPr>
                        <a:t>Improve standards </a:t>
                      </a:r>
                      <a:r>
                        <a:rPr lang="en-GB" sz="1000" b="0" i="0" kern="1200">
                          <a:solidFill>
                            <a:srgbClr val="FF0000"/>
                          </a:solidFill>
                          <a:effectLst/>
                          <a:latin typeface="+mn-lt"/>
                          <a:ea typeface="+mn-ea"/>
                          <a:cs typeface="+mn-cs"/>
                        </a:rPr>
                        <a:t>in writing</a:t>
                      </a:r>
                    </a:p>
                    <a:p>
                      <a:pPr marL="0" lvl="0" indent="0">
                        <a:buFont typeface="Arial" panose="020B0604020202020204" pitchFamily="34" charset="0"/>
                        <a:buNone/>
                      </a:pPr>
                      <a:endParaRPr lang="en-GB" sz="1000" b="0" i="0" kern="1200" dirty="0">
                        <a:solidFill>
                          <a:srgbClr val="FF0000"/>
                        </a:solidFill>
                        <a:effectLst/>
                        <a:latin typeface="+mn-lt"/>
                        <a:ea typeface="+mn-ea"/>
                        <a:cs typeface="+mn-cs"/>
                      </a:endParaRPr>
                    </a:p>
                  </a:txBody>
                  <a:tcPr/>
                </a:tc>
                <a:tc>
                  <a:txBody>
                    <a:bodyPr/>
                    <a:lstStyle/>
                    <a:p>
                      <a:r>
                        <a:rPr lang="en-GB" sz="1000" b="1" i="1" dirty="0">
                          <a:solidFill>
                            <a:srgbClr val="FF0000"/>
                          </a:solidFill>
                        </a:rPr>
                        <a:t>What we need to work on…</a:t>
                      </a:r>
                    </a:p>
                    <a:p>
                      <a:pPr marL="171450" lvl="0" indent="-171450">
                        <a:buFont typeface="Arial" panose="020B0604020202020204" pitchFamily="34" charset="0"/>
                        <a:buChar char="•"/>
                      </a:pPr>
                      <a:r>
                        <a:rPr lang="en-GB" sz="1000" kern="1200" dirty="0">
                          <a:solidFill>
                            <a:srgbClr val="FF0000"/>
                          </a:solidFill>
                          <a:effectLst/>
                          <a:latin typeface="+mn-lt"/>
                          <a:ea typeface="+mn-ea"/>
                          <a:cs typeface="+mn-cs"/>
                        </a:rPr>
                        <a:t>Further develop pupil voice and school groups</a:t>
                      </a:r>
                      <a:r>
                        <a:rPr lang="en-GB" sz="1000" kern="1200" baseline="0" dirty="0">
                          <a:solidFill>
                            <a:srgbClr val="FF0000"/>
                          </a:solidFill>
                          <a:effectLst/>
                          <a:latin typeface="+mn-lt"/>
                          <a:ea typeface="+mn-ea"/>
                          <a:cs typeface="+mn-cs"/>
                        </a:rPr>
                        <a:t> </a:t>
                      </a:r>
                      <a:r>
                        <a:rPr lang="en-GB" sz="1000" kern="1200" dirty="0">
                          <a:solidFill>
                            <a:srgbClr val="FF0000"/>
                          </a:solidFill>
                          <a:effectLst/>
                          <a:latin typeface="+mn-lt"/>
                          <a:ea typeface="+mn-ea"/>
                          <a:cs typeface="+mn-cs"/>
                        </a:rPr>
                        <a:t>to ensure pupils’ influence matters</a:t>
                      </a:r>
                    </a:p>
                    <a:p>
                      <a:pPr marL="171450" lvl="0" indent="-171450">
                        <a:buFont typeface="Arial" panose="020B0604020202020204" pitchFamily="34" charset="0"/>
                        <a:buChar char="•"/>
                      </a:pPr>
                      <a:r>
                        <a:rPr lang="en-GB" sz="1000" kern="1200" dirty="0">
                          <a:solidFill>
                            <a:srgbClr val="FF0000"/>
                          </a:solidFill>
                          <a:effectLst/>
                          <a:latin typeface="+mn-lt"/>
                          <a:ea typeface="+mn-ea"/>
                          <a:cs typeface="+mn-cs"/>
                        </a:rPr>
                        <a:t>Improve whole school attendance</a:t>
                      </a:r>
                    </a:p>
                    <a:p>
                      <a:pPr marL="171450" lvl="0" indent="-171450">
                        <a:buFont typeface="Arial" panose="020B0604020202020204" pitchFamily="34" charset="0"/>
                        <a:buChar char="•"/>
                      </a:pPr>
                      <a:r>
                        <a:rPr lang="en-GB" sz="1000" b="0" i="0" kern="1200" dirty="0">
                          <a:solidFill>
                            <a:srgbClr val="FF0000"/>
                          </a:solidFill>
                          <a:effectLst/>
                          <a:latin typeface="+mn-lt"/>
                          <a:ea typeface="+mn-ea"/>
                          <a:cs typeface="+mn-cs"/>
                        </a:rPr>
                        <a:t>Reduce the amount of unauthorised absences</a:t>
                      </a:r>
                    </a:p>
                    <a:p>
                      <a:pPr marL="171450" lvl="0" indent="-171450">
                        <a:buFont typeface="Arial" panose="020B0604020202020204" pitchFamily="34" charset="0"/>
                        <a:buChar char="•"/>
                      </a:pPr>
                      <a:r>
                        <a:rPr lang="en-GB" sz="1000" b="0" i="0" kern="1200" dirty="0">
                          <a:solidFill>
                            <a:srgbClr val="FF0000"/>
                          </a:solidFill>
                          <a:effectLst/>
                          <a:latin typeface="+mn-lt"/>
                          <a:ea typeface="+mn-ea"/>
                          <a:cs typeface="+mn-cs"/>
                        </a:rPr>
                        <a:t>Introduce whole school well-being programme; My Happy Mind</a:t>
                      </a:r>
                      <a:endParaRPr lang="en-GB" sz="1000" b="0" i="0" dirty="0">
                        <a:solidFill>
                          <a:srgbClr val="FF0000"/>
                        </a:solidFill>
                      </a:endParaRPr>
                    </a:p>
                  </a:txBody>
                  <a:tcPr/>
                </a:tc>
                <a:extLst>
                  <a:ext uri="{0D108BD9-81ED-4DB2-BD59-A6C34878D82A}">
                    <a16:rowId xmlns:a16="http://schemas.microsoft.com/office/drawing/2014/main" val="4240340721"/>
                  </a:ext>
                </a:extLst>
              </a:tr>
            </a:tbl>
          </a:graphicData>
        </a:graphic>
      </p:graphicFrame>
      <p:pic>
        <p:nvPicPr>
          <p:cNvPr id="14" name="Picture 13"/>
          <p:cNvPicPr>
            <a:picLocks noChangeAspect="1"/>
          </p:cNvPicPr>
          <p:nvPr/>
        </p:nvPicPr>
        <p:blipFill>
          <a:blip r:embed="rId2"/>
          <a:stretch>
            <a:fillRect/>
          </a:stretch>
        </p:blipFill>
        <p:spPr>
          <a:xfrm>
            <a:off x="412920" y="195236"/>
            <a:ext cx="727588" cy="740485"/>
          </a:xfrm>
          <a:prstGeom prst="rect">
            <a:avLst/>
          </a:prstGeom>
        </p:spPr>
      </p:pic>
    </p:spTree>
    <p:extLst>
      <p:ext uri="{BB962C8B-B14F-4D97-AF65-F5344CB8AC3E}">
        <p14:creationId xmlns:p14="http://schemas.microsoft.com/office/powerpoint/2010/main" val="329698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36000">
              <a:schemeClr val="accent1">
                <a:lumMod val="0"/>
                <a:lumOff val="100000"/>
              </a:schemeClr>
            </a:gs>
            <a:gs pos="86000">
              <a:srgbClr val="00B0F0"/>
            </a:gs>
            <a:gs pos="100000">
              <a:srgbClr val="00B0F0"/>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85907" y="26545"/>
            <a:ext cx="9698897" cy="838959"/>
          </a:xfrm>
        </p:spPr>
        <p:txBody>
          <a:bodyPr>
            <a:normAutofit/>
          </a:bodyPr>
          <a:lstStyle/>
          <a:p>
            <a:r>
              <a:rPr lang="en-GB" sz="3200" b="1" dirty="0">
                <a:latin typeface="Comic Sans MS" panose="030F0702030302020204" pitchFamily="66" charset="0"/>
              </a:rPr>
              <a:t>School Improvement Plan 2023-2024</a:t>
            </a:r>
          </a:p>
        </p:txBody>
      </p:sp>
      <p:sp>
        <p:nvSpPr>
          <p:cNvPr id="8" name="TextBox 7"/>
          <p:cNvSpPr txBox="1"/>
          <p:nvPr/>
        </p:nvSpPr>
        <p:spPr>
          <a:xfrm>
            <a:off x="6042991" y="5572539"/>
            <a:ext cx="184731" cy="369332"/>
          </a:xfrm>
          <a:prstGeom prst="rect">
            <a:avLst/>
          </a:prstGeom>
          <a:noFill/>
        </p:spPr>
        <p:txBody>
          <a:bodyPr wrap="none" rtlCol="0">
            <a:spAutoFit/>
          </a:bodyPr>
          <a:lstStyle/>
          <a:p>
            <a:endParaRPr lang="en-GB" dirty="0"/>
          </a:p>
        </p:txBody>
      </p:sp>
      <p:pic>
        <p:nvPicPr>
          <p:cNvPr id="16" name="Picture 15"/>
          <p:cNvPicPr>
            <a:picLocks noChangeAspect="1"/>
          </p:cNvPicPr>
          <p:nvPr/>
        </p:nvPicPr>
        <p:blipFill>
          <a:blip r:embed="rId2"/>
          <a:stretch>
            <a:fillRect/>
          </a:stretch>
        </p:blipFill>
        <p:spPr>
          <a:xfrm>
            <a:off x="644576" y="314648"/>
            <a:ext cx="929860" cy="946342"/>
          </a:xfrm>
          <a:prstGeom prst="rect">
            <a:avLst/>
          </a:prstGeom>
          <a:noFill/>
        </p:spPr>
      </p:pic>
      <p:pic>
        <p:nvPicPr>
          <p:cNvPr id="17" name="Picture 16"/>
          <p:cNvPicPr>
            <a:picLocks noChangeAspect="1"/>
          </p:cNvPicPr>
          <p:nvPr/>
        </p:nvPicPr>
        <p:blipFill>
          <a:blip r:embed="rId3"/>
          <a:stretch>
            <a:fillRect/>
          </a:stretch>
        </p:blipFill>
        <p:spPr>
          <a:xfrm>
            <a:off x="2124399" y="964311"/>
            <a:ext cx="8021912" cy="593359"/>
          </a:xfrm>
          <a:prstGeom prst="rect">
            <a:avLst/>
          </a:prstGeom>
        </p:spPr>
      </p:pic>
      <p:sp>
        <p:nvSpPr>
          <p:cNvPr id="19" name="TextBox 18"/>
          <p:cNvSpPr txBox="1"/>
          <p:nvPr/>
        </p:nvSpPr>
        <p:spPr>
          <a:xfrm>
            <a:off x="2232628" y="1736293"/>
            <a:ext cx="7740047" cy="144655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path path="rect">
              <a:fillToRect l="100000" t="100000"/>
            </a:path>
            <a:tileRect r="-100000" b="-100000"/>
          </a:gradFill>
          <a:ln>
            <a:solidFill>
              <a:srgbClr val="00B050"/>
            </a:solidFill>
          </a:ln>
          <a:effectLst>
            <a:outerShdw blurRad="50800" dist="38100" dir="2700000" algn="tl" rotWithShape="0">
              <a:prstClr val="black">
                <a:alpha val="40000"/>
              </a:prstClr>
            </a:outerShdw>
          </a:effectLst>
        </p:spPr>
        <p:txBody>
          <a:bodyPr wrap="square" rtlCol="0">
            <a:spAutoFit/>
          </a:bodyPr>
          <a:lstStyle/>
          <a:p>
            <a:pPr marL="171450" lvl="0" indent="-171450">
              <a:buFont typeface="Arial" panose="020B0604020202020204" pitchFamily="34" charset="0"/>
              <a:buChar char="•"/>
            </a:pPr>
            <a:r>
              <a:rPr lang="en-GB" sz="1100" dirty="0"/>
              <a:t>Continue to develop a curriculum map for Gwenfro</a:t>
            </a:r>
          </a:p>
          <a:p>
            <a:pPr marL="171450" indent="-171450">
              <a:buFont typeface="Arial" panose="020B0604020202020204" pitchFamily="34" charset="0"/>
              <a:buChar char="•"/>
            </a:pPr>
            <a:r>
              <a:rPr lang="en-GB" sz="1100" dirty="0"/>
              <a:t>Review current planning systems based on staff feedback and developments in staff knowledge and understanding</a:t>
            </a:r>
          </a:p>
          <a:p>
            <a:pPr marL="171450" indent="-171450">
              <a:buFont typeface="Arial" panose="020B0604020202020204" pitchFamily="34" charset="0"/>
              <a:buChar char="•"/>
            </a:pPr>
            <a:r>
              <a:rPr lang="en-GB" sz="1100" dirty="0"/>
              <a:t>Develop the role of AOLE Teams</a:t>
            </a:r>
          </a:p>
          <a:p>
            <a:pPr marL="171450" indent="-171450">
              <a:buFont typeface="Arial" panose="020B0604020202020204" pitchFamily="34" charset="0"/>
              <a:buChar char="•"/>
            </a:pPr>
            <a:r>
              <a:rPr lang="en-GB" sz="1100" dirty="0"/>
              <a:t>Continue to develop an awareness of The 4 Purposes across the school community</a:t>
            </a:r>
          </a:p>
          <a:p>
            <a:pPr marL="171450" indent="-171450">
              <a:buFont typeface="Arial" panose="020B0604020202020204" pitchFamily="34" charset="0"/>
              <a:buChar char="•"/>
            </a:pPr>
            <a:r>
              <a:rPr lang="en-GB" sz="1100" dirty="0"/>
              <a:t>Continue to develop RSE and RVE as a mandatory elements of the curriculum</a:t>
            </a:r>
          </a:p>
          <a:p>
            <a:pPr marL="171450" indent="-171450">
              <a:buFont typeface="Arial" panose="020B0604020202020204" pitchFamily="34" charset="0"/>
              <a:buChar char="•"/>
            </a:pPr>
            <a:r>
              <a:rPr lang="en-GB" sz="1100" dirty="0"/>
              <a:t>To embed and further develop provision for TUP pupils</a:t>
            </a:r>
          </a:p>
          <a:p>
            <a:pPr marL="171450" indent="-171450">
              <a:buFont typeface="Arial" panose="020B0604020202020204" pitchFamily="34" charset="0"/>
              <a:buChar char="•"/>
            </a:pPr>
            <a:r>
              <a:rPr lang="en-GB" sz="1100" dirty="0"/>
              <a:t>Further develop provision for UP pupils</a:t>
            </a:r>
          </a:p>
          <a:p>
            <a:pPr marL="171450" indent="-171450">
              <a:buFont typeface="Arial" panose="020B0604020202020204" pitchFamily="34" charset="0"/>
              <a:buChar char="•"/>
            </a:pPr>
            <a:r>
              <a:rPr lang="en-GB" sz="1100" dirty="0"/>
              <a:t>Develop IDP’s for all identified pupils</a:t>
            </a:r>
          </a:p>
        </p:txBody>
      </p:sp>
      <p:sp>
        <p:nvSpPr>
          <p:cNvPr id="20" name="TextBox 19"/>
          <p:cNvSpPr txBox="1"/>
          <p:nvPr/>
        </p:nvSpPr>
        <p:spPr>
          <a:xfrm>
            <a:off x="2254713" y="3311452"/>
            <a:ext cx="7695875" cy="1361911"/>
          </a:xfrm>
          <a:prstGeom prst="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rect">
              <a:fillToRect l="100000" t="100000"/>
            </a:path>
            <a:tileRect r="-100000" b="-100000"/>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marL="171450" indent="-171450">
              <a:buFont typeface="Arial" panose="020B0604020202020204" pitchFamily="34" charset="0"/>
              <a:buChar char="•"/>
            </a:pPr>
            <a:r>
              <a:rPr lang="en-GB" sz="1200" dirty="0"/>
              <a:t>Introduce White Rose Maths from Reception to Year 6</a:t>
            </a:r>
          </a:p>
          <a:p>
            <a:pPr marL="171450" indent="-171450">
              <a:buFont typeface="Arial" panose="020B0604020202020204" pitchFamily="34" charset="0"/>
              <a:buChar char="•"/>
            </a:pPr>
            <a:r>
              <a:rPr lang="en-GB" sz="1200" dirty="0"/>
              <a:t>Introduce Ten Town in Nursery and </a:t>
            </a:r>
            <a:r>
              <a:rPr lang="en-GB" sz="1200" dirty="0" err="1"/>
              <a:t>Dosbarth</a:t>
            </a:r>
            <a:r>
              <a:rPr lang="en-GB" sz="1200" dirty="0"/>
              <a:t> </a:t>
            </a:r>
            <a:r>
              <a:rPr lang="en-GB" sz="1200" dirty="0" err="1"/>
              <a:t>Penrhyn</a:t>
            </a:r>
            <a:r>
              <a:rPr lang="en-GB" sz="1200" dirty="0"/>
              <a:t> (where appropriate)</a:t>
            </a:r>
          </a:p>
          <a:p>
            <a:pPr marL="171450" indent="-171450">
              <a:buFont typeface="Arial" panose="020B0604020202020204" pitchFamily="34" charset="0"/>
              <a:buChar char="•"/>
            </a:pPr>
            <a:r>
              <a:rPr lang="en-GB" sz="1200" dirty="0"/>
              <a:t>Ensure maths provision at Gwenfro meets the requirements of Curriculum for Wales </a:t>
            </a:r>
          </a:p>
          <a:p>
            <a:pPr marL="171450" indent="-171450">
              <a:buFont typeface="Arial" panose="020B0604020202020204" pitchFamily="34" charset="0"/>
              <a:buChar char="•"/>
            </a:pPr>
            <a:r>
              <a:rPr lang="en-GB" sz="1200" dirty="0"/>
              <a:t>Audit and develop maths resources</a:t>
            </a:r>
          </a:p>
          <a:p>
            <a:pPr marL="171450" indent="-171450">
              <a:buFont typeface="Arial" panose="020B0604020202020204" pitchFamily="34" charset="0"/>
              <a:buChar char="•"/>
            </a:pPr>
            <a:r>
              <a:rPr lang="en-GB" sz="1200" dirty="0"/>
              <a:t>Review and develop procedures for tracking pupil progress in Maths</a:t>
            </a:r>
          </a:p>
          <a:p>
            <a:endParaRPr lang="en-GB" sz="1200" dirty="0"/>
          </a:p>
          <a:p>
            <a:pPr marL="171450" lvl="0" indent="-171450">
              <a:buFont typeface="Arial" panose="020B0604020202020204" pitchFamily="34" charset="0"/>
              <a:buChar char="•"/>
            </a:pPr>
            <a:endParaRPr lang="en-GB" sz="1050" dirty="0"/>
          </a:p>
        </p:txBody>
      </p:sp>
      <p:sp>
        <p:nvSpPr>
          <p:cNvPr id="21" name="TextBox 20"/>
          <p:cNvSpPr txBox="1"/>
          <p:nvPr/>
        </p:nvSpPr>
        <p:spPr>
          <a:xfrm>
            <a:off x="2282632" y="4801972"/>
            <a:ext cx="7700270" cy="1569660"/>
          </a:xfrm>
          <a:prstGeom prst="rect">
            <a:avLst/>
          </a:prstGeom>
          <a:gradFill flip="none" rotWithShape="1">
            <a:gsLst>
              <a:gs pos="0">
                <a:srgbClr val="9933FF"/>
              </a:gs>
              <a:gs pos="35000">
                <a:schemeClr val="accent1">
                  <a:lumMod val="0"/>
                  <a:lumOff val="100000"/>
                </a:schemeClr>
              </a:gs>
              <a:gs pos="100000">
                <a:srgbClr val="9933FF"/>
              </a:gs>
            </a:gsLst>
            <a:path path="rect">
              <a:fillToRect l="100000" t="100000"/>
            </a:path>
            <a:tileRect r="-100000" b="-100000"/>
          </a:gradFill>
          <a:ln>
            <a:solidFill>
              <a:srgbClr val="9933FF"/>
            </a:solidFill>
          </a:ln>
          <a:effectLst>
            <a:outerShdw blurRad="50800" dist="38100" dir="2700000" algn="tl" rotWithShape="0">
              <a:prstClr val="black">
                <a:alpha val="40000"/>
              </a:prstClr>
            </a:outerShdw>
          </a:effectLst>
        </p:spPr>
        <p:txBody>
          <a:bodyPr wrap="square" rtlCol="0">
            <a:spAutoFit/>
          </a:bodyPr>
          <a:lstStyle/>
          <a:p>
            <a:pPr marL="171450" lvl="0" indent="-171450">
              <a:buFont typeface="Arial" panose="020B0604020202020204" pitchFamily="34" charset="0"/>
              <a:buChar char="•"/>
            </a:pPr>
            <a:r>
              <a:rPr lang="en-GB" sz="1200" dirty="0"/>
              <a:t>Develop staff understanding and awareness of the process of emergent writing</a:t>
            </a:r>
          </a:p>
          <a:p>
            <a:pPr marL="171450" indent="-171450">
              <a:buFont typeface="Arial" panose="020B0604020202020204" pitchFamily="34" charset="0"/>
              <a:buChar char="•"/>
            </a:pPr>
            <a:r>
              <a:rPr lang="en-GB" sz="1200" dirty="0"/>
              <a:t>To develop pupils’ emergent writing skills at the appropriate stage in their development</a:t>
            </a:r>
          </a:p>
          <a:p>
            <a:pPr marL="171450" indent="-171450">
              <a:buFont typeface="Arial" panose="020B0604020202020204" pitchFamily="34" charset="0"/>
              <a:buChar char="•"/>
            </a:pPr>
            <a:r>
              <a:rPr lang="en-GB" sz="1200" dirty="0"/>
              <a:t>To develop a consistent and effective approach to the delivery of Language sessions, with a particular focus on writing outcomes</a:t>
            </a:r>
          </a:p>
          <a:p>
            <a:pPr marL="171450" indent="-171450">
              <a:buFont typeface="Arial" panose="020B0604020202020204" pitchFamily="34" charset="0"/>
              <a:buChar char="•"/>
            </a:pPr>
            <a:r>
              <a:rPr lang="en-GB" sz="1200" dirty="0"/>
              <a:t>To develop staff understanding of the importance of introducing key vocabulary </a:t>
            </a:r>
          </a:p>
          <a:p>
            <a:pPr marL="171450" indent="-171450">
              <a:buFont typeface="Arial" panose="020B0604020202020204" pitchFamily="34" charset="0"/>
              <a:buChar char="•"/>
            </a:pPr>
            <a:r>
              <a:rPr lang="en-GB" sz="1200" dirty="0"/>
              <a:t>To provide opportunities for pupils to develop key vocabulary across the curriculum  </a:t>
            </a:r>
          </a:p>
          <a:p>
            <a:pPr marL="171450" indent="-171450">
              <a:buFont typeface="Arial" panose="020B0604020202020204" pitchFamily="34" charset="0"/>
              <a:buChar char="•"/>
            </a:pPr>
            <a:r>
              <a:rPr lang="en-GB" sz="1200" dirty="0"/>
              <a:t>To ensure progression in the development of key vocabulary across the school  </a:t>
            </a:r>
          </a:p>
          <a:p>
            <a:pPr marL="171450" indent="-171450">
              <a:buFont typeface="Arial" panose="020B0604020202020204" pitchFamily="34" charset="0"/>
              <a:buChar char="•"/>
            </a:pPr>
            <a:r>
              <a:rPr lang="en-GB" sz="1200" dirty="0"/>
              <a:t>To further develop and embed the process of developmental marking across the school</a:t>
            </a:r>
          </a:p>
        </p:txBody>
      </p:sp>
      <p:pic>
        <p:nvPicPr>
          <p:cNvPr id="22" name="Picture 21"/>
          <p:cNvPicPr>
            <a:picLocks noChangeAspect="1"/>
          </p:cNvPicPr>
          <p:nvPr/>
        </p:nvPicPr>
        <p:blipFill>
          <a:blip r:embed="rId2"/>
          <a:stretch>
            <a:fillRect/>
          </a:stretch>
        </p:blipFill>
        <p:spPr>
          <a:xfrm>
            <a:off x="10815619" y="314648"/>
            <a:ext cx="929860" cy="946342"/>
          </a:xfrm>
          <a:prstGeom prst="rect">
            <a:avLst/>
          </a:prstGeom>
        </p:spPr>
      </p:pic>
      <p:sp>
        <p:nvSpPr>
          <p:cNvPr id="11" name="TextBox 10"/>
          <p:cNvSpPr txBox="1"/>
          <p:nvPr/>
        </p:nvSpPr>
        <p:spPr>
          <a:xfrm>
            <a:off x="169593" y="1736293"/>
            <a:ext cx="1954806" cy="1384995"/>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path path="rect">
              <a:fillToRect l="100000" t="100000"/>
            </a:path>
            <a:tileRect r="-100000" b="-100000"/>
          </a:gradFill>
          <a:ln>
            <a:solidFill>
              <a:srgbClr val="00B050"/>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Priority 1</a:t>
            </a:r>
            <a:endParaRPr lang="en-GB" sz="1400" b="1" dirty="0"/>
          </a:p>
          <a:p>
            <a:pPr algn="ctr"/>
            <a:r>
              <a:rPr lang="en-GB" sz="1400" b="1" dirty="0"/>
              <a:t>To continue to develop our provision and approach towards the reform journey in Wales</a:t>
            </a:r>
          </a:p>
        </p:txBody>
      </p:sp>
      <p:sp>
        <p:nvSpPr>
          <p:cNvPr id="12" name="TextBox 11"/>
          <p:cNvSpPr txBox="1"/>
          <p:nvPr/>
        </p:nvSpPr>
        <p:spPr>
          <a:xfrm>
            <a:off x="164417" y="4801972"/>
            <a:ext cx="1954806" cy="1600438"/>
          </a:xfrm>
          <a:prstGeom prst="rect">
            <a:avLst/>
          </a:prstGeom>
          <a:gradFill flip="none" rotWithShape="1">
            <a:gsLst>
              <a:gs pos="0">
                <a:srgbClr val="9933FF"/>
              </a:gs>
              <a:gs pos="27000">
                <a:srgbClr val="9933FF"/>
              </a:gs>
              <a:gs pos="100000">
                <a:schemeClr val="bg1"/>
              </a:gs>
            </a:gsLst>
            <a:path path="rect">
              <a:fillToRect l="100000" t="100000"/>
            </a:path>
            <a:tileRect r="-100000" b="-100000"/>
          </a:gradFill>
          <a:ln>
            <a:solidFill>
              <a:srgbClr val="9933FF"/>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Priority 3</a:t>
            </a:r>
          </a:p>
          <a:p>
            <a:pPr algn="ctr"/>
            <a:r>
              <a:rPr lang="en-GB" sz="1400" b="1" dirty="0"/>
              <a:t>To improve the standard of extended writing across the school</a:t>
            </a:r>
          </a:p>
          <a:p>
            <a:pPr algn="ctr"/>
            <a:endParaRPr lang="en-GB" sz="1400" b="1" dirty="0"/>
          </a:p>
          <a:p>
            <a:pPr algn="ctr"/>
            <a:endParaRPr lang="en-GB" sz="1400" b="1" dirty="0"/>
          </a:p>
        </p:txBody>
      </p:sp>
      <p:sp>
        <p:nvSpPr>
          <p:cNvPr id="13" name="TextBox 12"/>
          <p:cNvSpPr txBox="1"/>
          <p:nvPr/>
        </p:nvSpPr>
        <p:spPr>
          <a:xfrm>
            <a:off x="169593" y="3299911"/>
            <a:ext cx="1954806" cy="1384995"/>
          </a:xfrm>
          <a:prstGeom prst="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path path="rect">
              <a:fillToRect l="100000" t="100000"/>
            </a:path>
            <a:tileRect r="-100000" b="-100000"/>
          </a:gradFill>
          <a:ln>
            <a:solidFill>
              <a:srgbClr val="FFCC00"/>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Priority 2</a:t>
            </a:r>
            <a:endParaRPr lang="en-GB" sz="1400" b="1" dirty="0"/>
          </a:p>
          <a:p>
            <a:pPr algn="ctr"/>
            <a:r>
              <a:rPr lang="en-GB" sz="1400" b="1" dirty="0"/>
              <a:t>To improve the standard of pupil outcomes in Maths throughout the school</a:t>
            </a:r>
          </a:p>
          <a:p>
            <a:pPr algn="ctr"/>
            <a:endParaRPr lang="en-GB" sz="1400" b="1" dirty="0"/>
          </a:p>
        </p:txBody>
      </p:sp>
      <p:sp>
        <p:nvSpPr>
          <p:cNvPr id="14" name="TextBox 13"/>
          <p:cNvSpPr txBox="1"/>
          <p:nvPr/>
        </p:nvSpPr>
        <p:spPr>
          <a:xfrm>
            <a:off x="10146311" y="2249353"/>
            <a:ext cx="1783092" cy="3662541"/>
          </a:xfrm>
          <a:prstGeom prst="rect">
            <a:avLst/>
          </a:prstGeom>
          <a:gradFill flip="none" rotWithShape="1">
            <a:gsLst>
              <a:gs pos="0">
                <a:schemeClr val="accent1">
                  <a:lumMod val="0"/>
                  <a:lumOff val="100000"/>
                </a:schemeClr>
              </a:gs>
              <a:gs pos="35000">
                <a:schemeClr val="accent1">
                  <a:lumMod val="0"/>
                  <a:lumOff val="100000"/>
                </a:schemeClr>
              </a:gs>
              <a:gs pos="100000">
                <a:srgbClr val="FF66CC"/>
              </a:gs>
            </a:gsLst>
            <a:path path="rect">
              <a:fillToRect l="100000" t="100000"/>
            </a:path>
            <a:tileRect r="-100000" b="-100000"/>
          </a:gradFill>
          <a:ln>
            <a:solidFill>
              <a:srgbClr val="FF66CC"/>
            </a:solidFill>
          </a:ln>
          <a:effectLst>
            <a:outerShdw blurRad="50800" dist="38100" dir="2700000" algn="tl" rotWithShape="0">
              <a:prstClr val="black">
                <a:alpha val="40000"/>
              </a:prstClr>
            </a:outerShdw>
          </a:effectLst>
        </p:spPr>
        <p:txBody>
          <a:bodyPr wrap="square" rtlCol="0">
            <a:spAutoFit/>
          </a:bodyPr>
          <a:lstStyle/>
          <a:p>
            <a:pPr algn="ctr"/>
            <a:r>
              <a:rPr lang="en-GB" sz="1400" b="1" u="sng" dirty="0"/>
              <a:t>Support</a:t>
            </a:r>
          </a:p>
          <a:p>
            <a:pPr algn="ctr"/>
            <a:endParaRPr lang="en-GB" sz="1400" b="1" dirty="0"/>
          </a:p>
          <a:p>
            <a:pPr marL="171450" lvl="0" indent="-171450">
              <a:buFont typeface="Arial" panose="020B0604020202020204" pitchFamily="34" charset="0"/>
              <a:buChar char="•"/>
            </a:pPr>
            <a:r>
              <a:rPr lang="en-GB" sz="1200" dirty="0"/>
              <a:t>Professional development for staff via GWE offer</a:t>
            </a:r>
          </a:p>
          <a:p>
            <a:pPr marL="171450" lvl="0" indent="-171450">
              <a:buFont typeface="Arial" panose="020B0604020202020204" pitchFamily="34" charset="0"/>
              <a:buChar char="•"/>
            </a:pPr>
            <a:r>
              <a:rPr lang="en-GB" sz="1200" dirty="0"/>
              <a:t>ALN training and support via GWE and Wrexham LA</a:t>
            </a:r>
          </a:p>
          <a:p>
            <a:pPr marL="171450" lvl="0" indent="-171450">
              <a:buFont typeface="Arial" panose="020B0604020202020204" pitchFamily="34" charset="0"/>
              <a:buChar char="•"/>
            </a:pPr>
            <a:r>
              <a:rPr lang="en-GB" sz="1200" dirty="0"/>
              <a:t>Support from cluster schools via School Partnership Programme</a:t>
            </a:r>
          </a:p>
          <a:p>
            <a:pPr marL="171450" lvl="0" indent="-171450">
              <a:buFont typeface="Arial" panose="020B0604020202020204" pitchFamily="34" charset="0"/>
              <a:buChar char="•"/>
            </a:pPr>
            <a:r>
              <a:rPr lang="en-GB" sz="1200" dirty="0"/>
              <a:t>Other professional networks</a:t>
            </a:r>
          </a:p>
          <a:p>
            <a:pPr marL="171450" lvl="0" indent="-171450">
              <a:buFont typeface="Arial" panose="020B0604020202020204" pitchFamily="34" charset="0"/>
              <a:buChar char="•"/>
            </a:pPr>
            <a:r>
              <a:rPr lang="en-GB" sz="1200" dirty="0"/>
              <a:t>Support and Engagement from parents/carers</a:t>
            </a:r>
          </a:p>
          <a:p>
            <a:pPr marL="171450" lvl="0" indent="-171450">
              <a:buFont typeface="Arial" panose="020B0604020202020204" pitchFamily="34" charset="0"/>
              <a:buChar char="•"/>
            </a:pPr>
            <a:endParaRPr lang="en-GB" sz="1200" dirty="0"/>
          </a:p>
          <a:p>
            <a:pPr marL="171450" lvl="0" indent="-171450">
              <a:buFont typeface="Arial" panose="020B0604020202020204" pitchFamily="34" charset="0"/>
              <a:buChar char="•"/>
            </a:pPr>
            <a:endParaRPr lang="en-GB" sz="1200" dirty="0"/>
          </a:p>
        </p:txBody>
      </p:sp>
    </p:spTree>
    <p:extLst>
      <p:ext uri="{BB962C8B-B14F-4D97-AF65-F5344CB8AC3E}">
        <p14:creationId xmlns:p14="http://schemas.microsoft.com/office/powerpoint/2010/main" val="142582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1899</TotalTime>
  <Words>1276</Words>
  <Application>Microsoft Office PowerPoint</Application>
  <PresentationFormat>Widescreen</PresentationFormat>
  <Paragraphs>139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Comic Sans MS</vt:lpstr>
      <vt:lpstr>Office Theme</vt:lpstr>
      <vt:lpstr>SCHOOL IMPROVEMENT</vt:lpstr>
      <vt:lpstr>Progress of 2022-2023 Priorities</vt:lpstr>
      <vt:lpstr>Self Evaluation Summary</vt:lpstr>
      <vt:lpstr>School Improvement Plan 2023-2024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Gwenfro CP School- Context</dc:title>
  <dc:creator>K Owen-Jones (Gwenfro Community Primary School)</dc:creator>
  <cp:lastModifiedBy>Kate Owen</cp:lastModifiedBy>
  <cp:revision>42</cp:revision>
  <dcterms:created xsi:type="dcterms:W3CDTF">2023-01-23T11:31:12Z</dcterms:created>
  <dcterms:modified xsi:type="dcterms:W3CDTF">2023-11-28T09:51:48Z</dcterms:modified>
</cp:coreProperties>
</file>